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b0eba12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8b0eba125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c757fc3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cc757fc3f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c757fc3f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c757fc3f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c757fc3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c757fc3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899259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cd8992595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d89925956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d8992595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d89925956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d89925956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d89925956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d89925956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d89925956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d89925956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 - Text Right">
  <p:cSld name="Picture Left - Text Right">
    <p:bg>
      <p:bgPr>
        <a:solidFill>
          <a:srgbClr val="F7F7F7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rgbClr val="F7F7F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629841" y="495300"/>
            <a:ext cx="33609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>
                <a:solidFill>
                  <a:schemeClr val="dk1"/>
                </a:solidFill>
              </a:defRPr>
            </a:lvl1pPr>
            <a:lvl2pPr lvl="1" rtl="0">
              <a:buNone/>
              <a:defRPr sz="1000">
                <a:solidFill>
                  <a:schemeClr val="dk1"/>
                </a:solidFill>
              </a:defRPr>
            </a:lvl2pPr>
            <a:lvl3pPr lvl="2" rtl="0">
              <a:buNone/>
              <a:defRPr sz="1000">
                <a:solidFill>
                  <a:schemeClr val="dk1"/>
                </a:solidFill>
              </a:defRPr>
            </a:lvl3pPr>
            <a:lvl4pPr lvl="3" rtl="0">
              <a:buNone/>
              <a:defRPr sz="1000">
                <a:solidFill>
                  <a:schemeClr val="dk1"/>
                </a:solidFill>
              </a:defRPr>
            </a:lvl4pPr>
            <a:lvl5pPr lvl="4" rtl="0">
              <a:buNone/>
              <a:defRPr sz="1000">
                <a:solidFill>
                  <a:schemeClr val="dk1"/>
                </a:solidFill>
              </a:defRPr>
            </a:lvl5pPr>
            <a:lvl6pPr lvl="5" rtl="0">
              <a:buNone/>
              <a:defRPr sz="1000">
                <a:solidFill>
                  <a:schemeClr val="dk1"/>
                </a:solidFill>
              </a:defRPr>
            </a:lvl6pPr>
            <a:lvl7pPr lvl="6" rtl="0">
              <a:buNone/>
              <a:defRPr sz="1000">
                <a:solidFill>
                  <a:schemeClr val="dk1"/>
                </a:solidFill>
              </a:defRPr>
            </a:lvl7pPr>
            <a:lvl8pPr lvl="7" rtl="0">
              <a:buNone/>
              <a:defRPr sz="1000">
                <a:solidFill>
                  <a:schemeClr val="dk1"/>
                </a:solidFill>
              </a:defRPr>
            </a:lvl8pPr>
            <a:lvl9pPr lvl="8" rtl="0">
              <a:buNone/>
              <a:defRPr sz="10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s - 3 Collage">
  <p:cSld name="Pictures - 3 Collage">
    <p:bg>
      <p:bgPr>
        <a:solidFill>
          <a:srgbClr val="F7F7F7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>
            <p:ph idx="2" type="pic"/>
          </p:nvPr>
        </p:nvSpPr>
        <p:spPr>
          <a:xfrm>
            <a:off x="0" y="0"/>
            <a:ext cx="3048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8" name="Google Shape;58;p15"/>
          <p:cNvSpPr/>
          <p:nvPr>
            <p:ph idx="3" type="pic"/>
          </p:nvPr>
        </p:nvSpPr>
        <p:spPr>
          <a:xfrm>
            <a:off x="3048300" y="0"/>
            <a:ext cx="3048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9" name="Google Shape;59;p15"/>
          <p:cNvSpPr/>
          <p:nvPr>
            <p:ph idx="4" type="pic"/>
          </p:nvPr>
        </p:nvSpPr>
        <p:spPr>
          <a:xfrm>
            <a:off x="6096600" y="0"/>
            <a:ext cx="3047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228600" y="87474"/>
            <a:ext cx="8610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228600" y="800100"/>
            <a:ext cx="86106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565756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 rot="-89689">
            <a:off x="8077295" y="4457619"/>
            <a:ext cx="609507" cy="457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b="0" i="0" sz="180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ctrTitle"/>
          </p:nvPr>
        </p:nvSpPr>
        <p:spPr>
          <a:xfrm>
            <a:off x="311708" y="1130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Africa Medical Supplies Platform</a:t>
            </a:r>
            <a:endParaRPr sz="40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311700" y="3067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attrocento Sans"/>
                <a:ea typeface="Quattrocento Sans"/>
                <a:cs typeface="Quattrocento Sans"/>
                <a:sym typeface="Quattrocento Sans"/>
              </a:rPr>
              <a:t>Vaccine Financing and an overview of the Advance Procurement Commitment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5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 b="0" l="0" r="70299" t="0"/>
          <a:stretch/>
        </p:blipFill>
        <p:spPr>
          <a:xfrm>
            <a:off x="3944125" y="1146075"/>
            <a:ext cx="1255750" cy="12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39831" r="20578" t="0"/>
          <a:stretch/>
        </p:blipFill>
        <p:spPr>
          <a:xfrm>
            <a:off x="3048300" y="0"/>
            <a:ext cx="304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8513" r="8505" t="0"/>
          <a:stretch/>
        </p:blipFill>
        <p:spPr>
          <a:xfrm>
            <a:off x="6096600" y="0"/>
            <a:ext cx="3047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30677" r="30677" t="0"/>
          <a:stretch/>
        </p:blipFill>
        <p:spPr>
          <a:xfrm>
            <a:off x="0" y="0"/>
            <a:ext cx="3048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/>
        </p:nvSpPr>
        <p:spPr>
          <a:xfrm>
            <a:off x="629875" y="3443050"/>
            <a:ext cx="8126100" cy="1312500"/>
          </a:xfrm>
          <a:prstGeom prst="rect">
            <a:avLst/>
          </a:prstGeom>
          <a:solidFill>
            <a:srgbClr val="02BDC7">
              <a:alpha val="77310"/>
            </a:srgbClr>
          </a:solidFill>
          <a:ln>
            <a:noFill/>
          </a:ln>
        </p:spPr>
        <p:txBody>
          <a:bodyPr anchorCtr="0" anchor="t" bIns="270000" lIns="270000" spcFirstLastPara="1" rIns="270000" wrap="square" tIns="27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</a:t>
            </a:r>
            <a:endParaRPr sz="3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www.amsp.africa</a:t>
            </a:r>
            <a:endParaRPr sz="3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>
            <a:off x="4899562" y="1695713"/>
            <a:ext cx="4084800" cy="17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</a:t>
            </a:r>
            <a:r>
              <a:rPr lang="en-GB" sz="3700">
                <a:latin typeface="Quattrocento Sans"/>
                <a:ea typeface="Quattrocento Sans"/>
                <a:cs typeface="Quattrocento Sans"/>
                <a:sym typeface="Quattrocento Sans"/>
              </a:rPr>
              <a:t>is the Africa Medical Supplies Platform ?</a:t>
            </a:r>
            <a:endParaRPr sz="37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8" name="Google Shape;78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017" r="21017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11700" y="70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attrocento Sans"/>
                <a:ea typeface="Quattrocento Sans"/>
                <a:cs typeface="Quattrocento Sans"/>
                <a:sym typeface="Quattrocento Sans"/>
              </a:rPr>
              <a:t>A marketplace enabling </a:t>
            </a:r>
            <a:r>
              <a:rPr lang="en-GB" sz="24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access to critical medical supplies</a:t>
            </a:r>
            <a:r>
              <a:rPr lang="en-GB" sz="2400">
                <a:latin typeface="Quattrocento Sans"/>
                <a:ea typeface="Quattrocento Sans"/>
                <a:cs typeface="Quattrocento Sans"/>
                <a:sym typeface="Quattrocento Sans"/>
              </a:rPr>
              <a:t> on the African continent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84" name="Google Shape;84;p19"/>
          <p:cNvGrpSpPr/>
          <p:nvPr/>
        </p:nvGrpSpPr>
        <p:grpSpPr>
          <a:xfrm>
            <a:off x="889536" y="996561"/>
            <a:ext cx="2197651" cy="1983699"/>
            <a:chOff x="839788" y="1866900"/>
            <a:chExt cx="3091800" cy="3091800"/>
          </a:xfrm>
        </p:grpSpPr>
        <p:sp>
          <p:nvSpPr>
            <p:cNvPr id="85" name="Google Shape;85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02BDC7">
                <a:alpha val="430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02BD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PPEs</a:t>
              </a:r>
              <a:endParaRPr b="1" sz="15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(Personal Protective Equipment)</a:t>
              </a:r>
              <a:endParaRPr b="1" sz="15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8" name="Google Shape;88;p19"/>
          <p:cNvGrpSpPr/>
          <p:nvPr/>
        </p:nvGrpSpPr>
        <p:grpSpPr>
          <a:xfrm>
            <a:off x="3664385" y="996561"/>
            <a:ext cx="2197651" cy="1983699"/>
            <a:chOff x="839788" y="1866900"/>
            <a:chExt cx="3091800" cy="3091800"/>
          </a:xfrm>
        </p:grpSpPr>
        <p:sp>
          <p:nvSpPr>
            <p:cNvPr id="89" name="Google Shape;89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FFB600">
                <a:alpha val="376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Clinical management devices</a:t>
              </a:r>
              <a:endParaRPr b="1" sz="15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1" name="Google Shape;91;p19"/>
          <p:cNvGrpSpPr/>
          <p:nvPr/>
        </p:nvGrpSpPr>
        <p:grpSpPr>
          <a:xfrm>
            <a:off x="6439235" y="996561"/>
            <a:ext cx="2197651" cy="1983699"/>
            <a:chOff x="839788" y="1866900"/>
            <a:chExt cx="3091800" cy="3091800"/>
          </a:xfrm>
        </p:grpSpPr>
        <p:sp>
          <p:nvSpPr>
            <p:cNvPr id="92" name="Google Shape;92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E91E63">
                <a:alpha val="45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E91E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Diagnostic kits</a:t>
              </a:r>
              <a:endParaRPr b="1" sz="15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4" name="Google Shape;94;p19"/>
          <p:cNvGrpSpPr/>
          <p:nvPr/>
        </p:nvGrpSpPr>
        <p:grpSpPr>
          <a:xfrm>
            <a:off x="2715538" y="3047974"/>
            <a:ext cx="2031313" cy="1983699"/>
            <a:chOff x="839788" y="1866900"/>
            <a:chExt cx="3091800" cy="3091800"/>
          </a:xfrm>
        </p:grpSpPr>
        <p:sp>
          <p:nvSpPr>
            <p:cNvPr id="95" name="Google Shape;95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Drugs</a:t>
              </a:r>
              <a:endParaRPr b="1" sz="15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7" name="Google Shape;97;p19"/>
          <p:cNvGrpSpPr/>
          <p:nvPr/>
        </p:nvGrpSpPr>
        <p:grpSpPr>
          <a:xfrm>
            <a:off x="5045145" y="3047974"/>
            <a:ext cx="2031313" cy="1983699"/>
            <a:chOff x="839788" y="1866900"/>
            <a:chExt cx="3091800" cy="3091800"/>
          </a:xfrm>
        </p:grpSpPr>
        <p:sp>
          <p:nvSpPr>
            <p:cNvPr id="98" name="Google Shape;98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5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Vaccines</a:t>
              </a:r>
              <a:endParaRPr b="1" sz="15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70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attrocento Sans"/>
                <a:ea typeface="Quattrocento Sans"/>
                <a:cs typeface="Quattrocento Sans"/>
                <a:sym typeface="Quattrocento Sans"/>
              </a:rPr>
              <a:t>The platform works in </a:t>
            </a:r>
            <a:r>
              <a:rPr lang="en-GB" sz="24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simple steps</a:t>
            </a:r>
            <a:endParaRPr sz="24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1723913" y="240626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02BDC7">
              <a:alpha val="37690"/>
            </a:srgbClr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07" name="Google Shape;107;p20"/>
          <p:cNvGrpSpPr/>
          <p:nvPr/>
        </p:nvGrpSpPr>
        <p:grpSpPr>
          <a:xfrm>
            <a:off x="369675" y="1924775"/>
            <a:ext cx="1578300" cy="1587175"/>
            <a:chOff x="369675" y="1769925"/>
            <a:chExt cx="1578300" cy="1587175"/>
          </a:xfrm>
        </p:grpSpPr>
        <p:sp>
          <p:nvSpPr>
            <p:cNvPr id="108" name="Google Shape;108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cap="flat" cmpd="sng" w="38100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20"/>
            <p:cNvSpPr txBox="1"/>
            <p:nvPr/>
          </p:nvSpPr>
          <p:spPr>
            <a:xfrm>
              <a:off x="729373" y="1878075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Critical medical supplies are sourced</a:t>
              </a:r>
              <a:endParaRPr b="1"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" name="Google Shape;110;p20"/>
            <p:cNvSpPr txBox="1"/>
            <p:nvPr/>
          </p:nvSpPr>
          <p:spPr>
            <a:xfrm>
              <a:off x="369675" y="2910700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Africa CDC platform team and its strategic partners</a:t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1" name="Google Shape;111;p20"/>
          <p:cNvSpPr/>
          <p:nvPr/>
        </p:nvSpPr>
        <p:spPr>
          <a:xfrm>
            <a:off x="3438138" y="240626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02BDC7">
              <a:alpha val="37690"/>
            </a:srgbClr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5184088" y="240626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02BDC7">
              <a:alpha val="37690"/>
            </a:srgbClr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6853963" y="2406263"/>
            <a:ext cx="594300" cy="36900"/>
          </a:xfrm>
          <a:prstGeom prst="roundRect">
            <a:avLst>
              <a:gd fmla="val 50000" name="adj"/>
            </a:avLst>
          </a:prstGeom>
          <a:solidFill>
            <a:srgbClr val="02BDC7">
              <a:alpha val="37690"/>
            </a:srgbClr>
          </a:solidFill>
          <a:ln cap="flat" cmpd="sng" w="952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4" name="Google Shape;114;p20"/>
          <p:cNvGrpSpPr/>
          <p:nvPr/>
        </p:nvGrpSpPr>
        <p:grpSpPr>
          <a:xfrm>
            <a:off x="3811025" y="1924775"/>
            <a:ext cx="1578300" cy="1663375"/>
            <a:chOff x="369675" y="1769925"/>
            <a:chExt cx="1578300" cy="1663375"/>
          </a:xfrm>
        </p:grpSpPr>
        <p:sp>
          <p:nvSpPr>
            <p:cNvPr id="115" name="Google Shape;115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cap="flat" cmpd="sng" w="38100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729373" y="1954275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Buyers make payments</a:t>
              </a:r>
              <a:endParaRPr b="1"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" name="Google Shape;117;p20"/>
            <p:cNvSpPr txBox="1"/>
            <p:nvPr/>
          </p:nvSpPr>
          <p:spPr>
            <a:xfrm>
              <a:off x="369675" y="2986900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Afreximbank</a:t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18" name="Google Shape;118;p20"/>
          <p:cNvGrpSpPr/>
          <p:nvPr/>
        </p:nvGrpSpPr>
        <p:grpSpPr>
          <a:xfrm>
            <a:off x="5524075" y="1924775"/>
            <a:ext cx="1578300" cy="1587175"/>
            <a:chOff x="369675" y="1769925"/>
            <a:chExt cx="1578300" cy="1587175"/>
          </a:xfrm>
        </p:grpSpPr>
        <p:sp>
          <p:nvSpPr>
            <p:cNvPr id="119" name="Google Shape;119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cap="flat" cmpd="sng" w="38100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729373" y="1954275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Seller prepares shipments</a:t>
              </a:r>
              <a:endParaRPr b="1"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369675" y="2910700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Manufacturers in Africa &amp; worldwide</a:t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2" name="Google Shape;122;p20"/>
          <p:cNvGrpSpPr/>
          <p:nvPr/>
        </p:nvGrpSpPr>
        <p:grpSpPr>
          <a:xfrm>
            <a:off x="7237125" y="1924775"/>
            <a:ext cx="1578300" cy="1587175"/>
            <a:chOff x="369675" y="1769925"/>
            <a:chExt cx="1578300" cy="1587175"/>
          </a:xfrm>
        </p:grpSpPr>
        <p:sp>
          <p:nvSpPr>
            <p:cNvPr id="123" name="Google Shape;123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cap="flat" cmpd="sng" w="38100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" name="Google Shape;124;p20"/>
            <p:cNvSpPr txBox="1"/>
            <p:nvPr/>
          </p:nvSpPr>
          <p:spPr>
            <a:xfrm>
              <a:off x="729373" y="1954275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Delivery from seller to countries</a:t>
              </a:r>
              <a:endParaRPr b="1"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" name="Google Shape;125;p20"/>
            <p:cNvSpPr txBox="1"/>
            <p:nvPr/>
          </p:nvSpPr>
          <p:spPr>
            <a:xfrm>
              <a:off x="369675" y="2910700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Logistics partners (eg.National Airlines, Global Freight Forwarders)</a:t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6" name="Google Shape;126;p20"/>
          <p:cNvGrpSpPr/>
          <p:nvPr/>
        </p:nvGrpSpPr>
        <p:grpSpPr>
          <a:xfrm>
            <a:off x="2094163" y="1924763"/>
            <a:ext cx="1578300" cy="1587175"/>
            <a:chOff x="369675" y="1769925"/>
            <a:chExt cx="1578300" cy="1587175"/>
          </a:xfrm>
        </p:grpSpPr>
        <p:sp>
          <p:nvSpPr>
            <p:cNvPr id="127" name="Google Shape;127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cap="flat" cmpd="sng" w="38100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658886" y="1954288"/>
              <a:ext cx="9294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latin typeface="Quattrocento Sans"/>
                  <a:ea typeface="Quattrocento Sans"/>
                  <a:cs typeface="Quattrocento Sans"/>
                  <a:sym typeface="Quattrocento Sans"/>
                </a:rPr>
                <a:t>Buyers place orders on the platform</a:t>
              </a:r>
              <a:endParaRPr b="1"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" name="Google Shape;129;p20"/>
            <p:cNvSpPr txBox="1"/>
            <p:nvPr/>
          </p:nvSpPr>
          <p:spPr>
            <a:xfrm>
              <a:off x="369675" y="2910700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0" name="Google Shape;130;p20"/>
          <p:cNvSpPr txBox="1"/>
          <p:nvPr/>
        </p:nvSpPr>
        <p:spPr>
          <a:xfrm>
            <a:off x="1864250" y="3105775"/>
            <a:ext cx="2112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attrocento Sans"/>
                <a:ea typeface="Quattrocento Sans"/>
                <a:cs typeface="Quattrocento Sans"/>
                <a:sym typeface="Quattrocento Sans"/>
              </a:rPr>
              <a:t>AU Member States </a:t>
            </a:r>
            <a:br>
              <a:rPr lang="en-GB" sz="100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GB" sz="1000">
                <a:latin typeface="Quattrocento Sans"/>
                <a:ea typeface="Quattrocento Sans"/>
                <a:cs typeface="Quattrocento Sans"/>
                <a:sym typeface="Quattrocento Sans"/>
              </a:rPr>
              <a:t>Authorized Foundations &amp; NGOs </a:t>
            </a:r>
            <a:endParaRPr sz="1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4874750" y="1100799"/>
            <a:ext cx="4084800" cy="29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Quattrocento Sans"/>
                <a:ea typeface="Quattrocento Sans"/>
                <a:cs typeface="Quattrocento Sans"/>
                <a:sym typeface="Quattrocento Sans"/>
              </a:rPr>
              <a:t>The African Vaccine Acquisition Task Team’s (AVATT)  </a:t>
            </a:r>
            <a:r>
              <a:rPr lang="en-GB" sz="37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Advance Procurement Commitment (APC)</a:t>
            </a:r>
            <a:endParaRPr sz="37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39831" r="20578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247875" y="161125"/>
            <a:ext cx="877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AVATT’s efforts are concentrated in </a:t>
            </a:r>
            <a:r>
              <a:rPr lang="en-GB" sz="24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three areas</a:t>
            </a:r>
            <a:endParaRPr sz="24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43" name="Google Shape;143;p22"/>
          <p:cNvGrpSpPr/>
          <p:nvPr/>
        </p:nvGrpSpPr>
        <p:grpSpPr>
          <a:xfrm>
            <a:off x="522181" y="1473946"/>
            <a:ext cx="8224575" cy="2195625"/>
            <a:chOff x="522181" y="1473946"/>
            <a:chExt cx="8224575" cy="2195625"/>
          </a:xfrm>
        </p:grpSpPr>
        <p:grpSp>
          <p:nvGrpSpPr>
            <p:cNvPr id="144" name="Google Shape;144;p22"/>
            <p:cNvGrpSpPr/>
            <p:nvPr/>
          </p:nvGrpSpPr>
          <p:grpSpPr>
            <a:xfrm>
              <a:off x="522181" y="1473946"/>
              <a:ext cx="2330293" cy="2103178"/>
              <a:chOff x="842562" y="1565412"/>
              <a:chExt cx="1854000" cy="1854000"/>
            </a:xfrm>
          </p:grpSpPr>
          <p:sp>
            <p:nvSpPr>
              <p:cNvPr id="145" name="Google Shape;145;p22"/>
              <p:cNvSpPr/>
              <p:nvPr/>
            </p:nvSpPr>
            <p:spPr>
              <a:xfrm>
                <a:off x="842562" y="1565412"/>
                <a:ext cx="1854000" cy="1854000"/>
              </a:xfrm>
              <a:prstGeom prst="ellipse">
                <a:avLst/>
              </a:prstGeom>
              <a:solidFill>
                <a:srgbClr val="02BDC7"/>
              </a:solidFill>
              <a:ln cap="flat" cmpd="sng" w="28575">
                <a:solidFill>
                  <a:srgbClr val="02BD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2"/>
              <p:cNvSpPr txBox="1"/>
              <p:nvPr/>
            </p:nvSpPr>
            <p:spPr>
              <a:xfrm>
                <a:off x="1090678" y="1871491"/>
                <a:ext cx="1329600" cy="1265100"/>
              </a:xfrm>
              <a:prstGeom prst="rect">
                <a:avLst/>
              </a:prstGeom>
              <a:solidFill>
                <a:srgbClr val="02BDC7"/>
              </a:solidFill>
              <a:ln cap="flat" cmpd="sng" w="9525">
                <a:solidFill>
                  <a:srgbClr val="02BDC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3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Securing adequate amounts of safe &amp; </a:t>
                </a:r>
                <a:r>
                  <a:rPr b="1" lang="en-GB" sz="13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efficacious</a:t>
                </a:r>
                <a:r>
                  <a:rPr b="1" lang="en-GB" sz="13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vaccines</a:t>
                </a:r>
                <a:endParaRPr b="1" sz="13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47" name="Google Shape;147;p22"/>
            <p:cNvSpPr/>
            <p:nvPr/>
          </p:nvSpPr>
          <p:spPr>
            <a:xfrm>
              <a:off x="3537581" y="1566271"/>
              <a:ext cx="2330400" cy="2103300"/>
            </a:xfrm>
            <a:prstGeom prst="ellipse">
              <a:avLst/>
            </a:prstGeom>
            <a:solidFill>
              <a:srgbClr val="02BDC7"/>
            </a:solidFill>
            <a:ln cap="flat" cmpd="sng" w="285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6416356" y="1566271"/>
              <a:ext cx="2330400" cy="2103300"/>
            </a:xfrm>
            <a:prstGeom prst="ellipse">
              <a:avLst/>
            </a:prstGeom>
            <a:solidFill>
              <a:srgbClr val="02BDC7"/>
            </a:solidFill>
            <a:ln cap="flat" cmpd="sng" w="285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2"/>
            <p:cNvSpPr txBox="1"/>
            <p:nvPr/>
          </p:nvSpPr>
          <p:spPr>
            <a:xfrm>
              <a:off x="3867137" y="1900313"/>
              <a:ext cx="1671300" cy="1435200"/>
            </a:xfrm>
            <a:prstGeom prst="rect">
              <a:avLst/>
            </a:prstGeom>
            <a:solidFill>
              <a:srgbClr val="02BDC7"/>
            </a:solidFill>
            <a:ln cap="flat" cmpd="sng" w="952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Estimating the funding needs for vaccines procurement &amp; distribution</a:t>
              </a:r>
              <a:endParaRPr b="1" sz="13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22"/>
            <p:cNvSpPr txBox="1"/>
            <p:nvPr/>
          </p:nvSpPr>
          <p:spPr>
            <a:xfrm>
              <a:off x="6745912" y="1900313"/>
              <a:ext cx="1671300" cy="1435200"/>
            </a:xfrm>
            <a:prstGeom prst="rect">
              <a:avLst/>
            </a:prstGeom>
            <a:solidFill>
              <a:srgbClr val="02BDC7"/>
            </a:solidFill>
            <a:ln cap="flat" cmpd="sng" w="952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Creating the financing mechanism required for the vaccine acquisition</a:t>
              </a:r>
              <a:endParaRPr b="1" sz="13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247875" y="161125"/>
            <a:ext cx="877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Key objectives of the </a:t>
            </a:r>
            <a:r>
              <a:rPr lang="en-GB" sz="24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Advance Procurement Commitment (APC) </a:t>
            </a:r>
            <a:r>
              <a:rPr lang="en-GB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mechanism</a:t>
            </a:r>
            <a:endParaRPr sz="24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57" name="Google Shape;157;p23"/>
          <p:cNvGrpSpPr/>
          <p:nvPr/>
        </p:nvGrpSpPr>
        <p:grpSpPr>
          <a:xfrm>
            <a:off x="903326" y="1395072"/>
            <a:ext cx="7337347" cy="2656356"/>
            <a:chOff x="644501" y="1023247"/>
            <a:chExt cx="7337347" cy="2656356"/>
          </a:xfrm>
        </p:grpSpPr>
        <p:sp>
          <p:nvSpPr>
            <p:cNvPr id="158" name="Google Shape;158;p23"/>
            <p:cNvSpPr/>
            <p:nvPr/>
          </p:nvSpPr>
          <p:spPr>
            <a:xfrm>
              <a:off x="3274216" y="1023247"/>
              <a:ext cx="4707532" cy="88545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 flipH="1">
              <a:off x="1494267" y="1023257"/>
              <a:ext cx="2271379" cy="884218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 rot="-5400000">
              <a:off x="2948428" y="592034"/>
              <a:ext cx="885257" cy="1747682"/>
            </a:xfrm>
            <a:prstGeom prst="flowChartOffpageConnector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1567665" y="1129726"/>
              <a:ext cx="2389972" cy="682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GUARANTEE access to vaccines</a:t>
              </a:r>
              <a:endParaRPr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44501" y="1023247"/>
              <a:ext cx="849735" cy="883805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44501" y="1023257"/>
              <a:ext cx="849735" cy="884218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01</a:t>
              </a:r>
              <a:endParaRPr sz="2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086368" y="1024865"/>
              <a:ext cx="3895481" cy="883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Quattrocento Sans"/>
                  <a:ea typeface="Quattrocento Sans"/>
                  <a:cs typeface="Quattrocento Sans"/>
                  <a:sym typeface="Quattrocento Sans"/>
                </a:rPr>
                <a:t>     </a:t>
              </a:r>
              <a:r>
                <a:rPr lang="en-GB" sz="1100">
                  <a:latin typeface="Quattrocento Sans"/>
                  <a:ea typeface="Quattrocento Sans"/>
                  <a:cs typeface="Quattrocento Sans"/>
                  <a:sym typeface="Quattrocento Sans"/>
                </a:rPr>
                <a:t>   Member states must be able to access COVID-19      vaccines in a </a:t>
              </a:r>
              <a:r>
                <a:rPr lang="en-GB" sz="1100">
                  <a:latin typeface="Quattrocento Sans"/>
                  <a:ea typeface="Quattrocento Sans"/>
                  <a:cs typeface="Quattrocento Sans"/>
                  <a:sym typeface="Quattrocento Sans"/>
                </a:rPr>
                <a:t>manner that reduces the fiscal burden </a:t>
              </a:r>
              <a:endParaRPr sz="1100"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Quattrocento Sans"/>
                  <a:ea typeface="Quattrocento Sans"/>
                  <a:cs typeface="Quattrocento Sans"/>
                  <a:sym typeface="Quattrocento Sans"/>
                </a:rPr>
                <a:t>on them</a:t>
              </a:r>
              <a:endParaRPr sz="11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274216" y="1908697"/>
              <a:ext cx="4707532" cy="88545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 flipH="1">
              <a:off x="1494267" y="1908707"/>
              <a:ext cx="2271379" cy="884218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 rot="-5400000">
              <a:off x="2948428" y="1477484"/>
              <a:ext cx="885257" cy="1747682"/>
            </a:xfrm>
            <a:prstGeom prst="flowChartOffpageConnector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567665" y="2015176"/>
              <a:ext cx="2389972" cy="682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Equitable  </a:t>
              </a:r>
              <a:r>
                <a:rPr b="1" lang="en-GB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ACCESS </a:t>
              </a:r>
              <a:r>
                <a:rPr lang="en-GB" sz="12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of COVID-19 vaccines supplies</a:t>
              </a:r>
              <a:endParaRPr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44501" y="1908697"/>
              <a:ext cx="849735" cy="883805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644501" y="1908707"/>
              <a:ext cx="849735" cy="884218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02</a:t>
              </a:r>
              <a:endParaRPr sz="2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086368" y="1910315"/>
              <a:ext cx="3895481" cy="883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Quattrocento Sans"/>
                  <a:ea typeface="Quattrocento Sans"/>
                  <a:cs typeface="Quattrocento Sans"/>
                  <a:sym typeface="Quattrocento Sans"/>
                </a:rPr>
                <a:t>       </a:t>
              </a:r>
              <a:r>
                <a:rPr lang="en-GB" sz="1100">
                  <a:latin typeface="Quattrocento Sans"/>
                  <a:ea typeface="Quattrocento Sans"/>
                  <a:cs typeface="Quattrocento Sans"/>
                  <a:sym typeface="Quattrocento Sans"/>
                </a:rPr>
                <a:t>   Timely and cost effective </a:t>
              </a:r>
              <a:r>
                <a:rPr lang="en-GB" sz="1100">
                  <a:latin typeface="Quattrocento Sans"/>
                  <a:ea typeface="Quattrocento Sans"/>
                  <a:cs typeface="Quattrocento Sans"/>
                  <a:sym typeface="Quattrocento Sans"/>
                </a:rPr>
                <a:t>availability</a:t>
              </a:r>
              <a:r>
                <a:rPr lang="en-GB" sz="1100">
                  <a:latin typeface="Quattrocento Sans"/>
                  <a:ea typeface="Quattrocento Sans"/>
                  <a:cs typeface="Quattrocento Sans"/>
                  <a:sym typeface="Quattrocento Sans"/>
                </a:rPr>
                <a:t> of vaccine supplies and by so doing, mitigate the protracted financial and socio-economic costs of the COVID-19 pandemic</a:t>
              </a:r>
              <a:endParaRPr sz="11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274216" y="2794147"/>
              <a:ext cx="4707532" cy="88545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 flipH="1">
              <a:off x="1494267" y="2794157"/>
              <a:ext cx="2271379" cy="884218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 rot="-5400000">
              <a:off x="2948428" y="2362934"/>
              <a:ext cx="885257" cy="1747682"/>
            </a:xfrm>
            <a:prstGeom prst="flowChartOffpageConnector">
              <a:avLst/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1567665" y="2900626"/>
              <a:ext cx="2389972" cy="682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Provision of</a:t>
              </a:r>
              <a:r>
                <a:rPr b="1" lang="en-GB" sz="12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 </a:t>
              </a:r>
              <a:r>
                <a:rPr lang="en-GB" sz="12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</a:t>
              </a:r>
              <a:r>
                <a:rPr b="1" lang="en-GB" sz="12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CREDIBLE </a:t>
              </a:r>
              <a:r>
                <a:rPr lang="en-GB" sz="12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funding platform for all member states</a:t>
              </a:r>
              <a:endParaRPr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644501" y="2794147"/>
              <a:ext cx="849735" cy="883805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644501" y="2794157"/>
              <a:ext cx="849735" cy="884218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03</a:t>
              </a:r>
              <a:endParaRPr sz="26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086368" y="2795765"/>
              <a:ext cx="3895481" cy="883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Quattrocento Sans"/>
                  <a:ea typeface="Quattrocento Sans"/>
                  <a:cs typeface="Quattrocento Sans"/>
                  <a:sym typeface="Quattrocento Sans"/>
                </a:rPr>
                <a:t>A structure housing a blend of funding/financing mechanisms to support the COVID-19 vaccine procurement requirements</a:t>
              </a:r>
              <a:endParaRPr sz="11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311700" y="70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Quattrocento Sans"/>
                <a:ea typeface="Quattrocento Sans"/>
                <a:cs typeface="Quattrocento Sans"/>
                <a:sym typeface="Quattrocento Sans"/>
              </a:rPr>
              <a:t>In collaboration with AVATT, </a:t>
            </a:r>
            <a:r>
              <a:rPr lang="en-GB" sz="2400">
                <a:latin typeface="Quattrocento Sans"/>
                <a:ea typeface="Quattrocento Sans"/>
                <a:cs typeface="Quattrocento Sans"/>
                <a:sym typeface="Quattrocento Sans"/>
              </a:rPr>
              <a:t>Afreximbank has put in place a </a:t>
            </a:r>
            <a:r>
              <a:rPr lang="en-GB" sz="24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$2 billion Advance Procurement Commitment (APC) </a:t>
            </a:r>
            <a:r>
              <a:rPr lang="en-GB" sz="2400">
                <a:latin typeface="Quattrocento Sans"/>
                <a:ea typeface="Quattrocento Sans"/>
                <a:cs typeface="Quattrocento Sans"/>
                <a:sym typeface="Quattrocento Sans"/>
              </a:rPr>
              <a:t>facility for the vaccine acquisition</a:t>
            </a:r>
            <a:endParaRPr sz="24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5767" l="0" r="3929" t="0"/>
          <a:stretch/>
        </p:blipFill>
        <p:spPr>
          <a:xfrm>
            <a:off x="275250" y="1421050"/>
            <a:ext cx="8520601" cy="32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185400" y="185900"/>
            <a:ext cx="877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Our </a:t>
            </a:r>
            <a:r>
              <a:rPr lang="en-GB" sz="24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en-GB" sz="240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chievements include </a:t>
            </a:r>
            <a:endParaRPr sz="240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2" name="Google Shape;192;p25"/>
          <p:cNvGrpSpPr/>
          <p:nvPr/>
        </p:nvGrpSpPr>
        <p:grpSpPr>
          <a:xfrm>
            <a:off x="239988" y="1691450"/>
            <a:ext cx="8664025" cy="2020325"/>
            <a:chOff x="185400" y="1450150"/>
            <a:chExt cx="8664025" cy="2020325"/>
          </a:xfrm>
        </p:grpSpPr>
        <p:pic>
          <p:nvPicPr>
            <p:cNvPr id="193" name="Google Shape;19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4150" y="1450150"/>
              <a:ext cx="2591564" cy="202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5400" y="1450150"/>
              <a:ext cx="3102850" cy="202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5"/>
            <p:cNvSpPr/>
            <p:nvPr/>
          </p:nvSpPr>
          <p:spPr>
            <a:xfrm>
              <a:off x="6471625" y="1474875"/>
              <a:ext cx="2377800" cy="199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>
                  <a:solidFill>
                    <a:srgbClr val="0944A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30 countries on the African continent now opted-in to participate in the APC mechanism</a:t>
              </a:r>
              <a:endParaRPr b="1">
                <a:solidFill>
                  <a:srgbClr val="0944A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