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716" r:id="rId5"/>
    <p:sldMasterId id="2147483728" r:id="rId6"/>
  </p:sldMasterIdLst>
  <p:notesMasterIdLst>
    <p:notesMasterId r:id="rId15"/>
  </p:notesMasterIdLst>
  <p:sldIdLst>
    <p:sldId id="256" r:id="rId7"/>
    <p:sldId id="284" r:id="rId8"/>
    <p:sldId id="285" r:id="rId9"/>
    <p:sldId id="269" r:id="rId10"/>
    <p:sldId id="1002" r:id="rId11"/>
    <p:sldId id="1009" r:id="rId12"/>
    <p:sldId id="27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OY, Hélène" initials="BH" lastIdx="5" clrIdx="0">
    <p:extLst>
      <p:ext uri="{19B8F6BF-5375-455C-9EA6-DF929625EA0E}">
        <p15:presenceInfo xmlns:p15="http://schemas.microsoft.com/office/powerpoint/2012/main" userId="S::barroyh@who.int::f32a89b5-b35d-4434-b19f-edab5a27f6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0B9"/>
    <a:srgbClr val="1F4E79"/>
    <a:srgbClr val="0432FF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6"/>
    <p:restoredTop sz="93701" autoAdjust="0"/>
  </p:normalViewPr>
  <p:slideViewPr>
    <p:cSldViewPr snapToGrid="0" snapToObjects="1">
      <p:cViewPr varScale="1">
        <p:scale>
          <a:sx n="79" d="100"/>
          <a:sy n="79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57C58-CBED-4C4D-BCEF-6683131599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092DB0-6564-4487-9771-46B489CF78B4}">
      <dgm:prSet/>
      <dgm:spPr/>
      <dgm:t>
        <a:bodyPr/>
        <a:lstStyle/>
        <a:p>
          <a:r>
            <a:rPr lang="en-US" noProof="0" dirty="0"/>
            <a:t>Web-based survey on PFM modalities for COVID-19 health response</a:t>
          </a:r>
        </a:p>
      </dgm:t>
    </dgm:pt>
    <dgm:pt modelId="{87BA911A-73C8-448A-A133-7B360FD9E8A4}" type="parTrans" cxnId="{345B9C86-A957-43CC-99D2-37D4F82DE393}">
      <dgm:prSet/>
      <dgm:spPr/>
      <dgm:t>
        <a:bodyPr/>
        <a:lstStyle/>
        <a:p>
          <a:endParaRPr lang="en-US" noProof="0" dirty="0"/>
        </a:p>
      </dgm:t>
    </dgm:pt>
    <dgm:pt modelId="{759B0731-BD5F-4890-828D-C8ED5F527600}" type="sibTrans" cxnId="{345B9C86-A957-43CC-99D2-37D4F82DE393}">
      <dgm:prSet/>
      <dgm:spPr/>
      <dgm:t>
        <a:bodyPr/>
        <a:lstStyle/>
        <a:p>
          <a:endParaRPr lang="en-US" noProof="0" dirty="0"/>
        </a:p>
      </dgm:t>
    </dgm:pt>
    <dgm:pt modelId="{5743C58B-6205-44D2-AAA8-9B43EE891E38}">
      <dgm:prSet/>
      <dgm:spPr/>
      <dgm:t>
        <a:bodyPr/>
        <a:lstStyle/>
        <a:p>
          <a:r>
            <a:rPr lang="en-US" noProof="0" dirty="0"/>
            <a:t>Quantitative review of budget allocations for COVID-19 health response</a:t>
          </a:r>
        </a:p>
      </dgm:t>
    </dgm:pt>
    <dgm:pt modelId="{6791572D-A565-4D7A-981C-249C1AF667F5}" type="parTrans" cxnId="{5FFDC9A9-4EBE-4E35-AB0F-18C8F08434A9}">
      <dgm:prSet/>
      <dgm:spPr/>
      <dgm:t>
        <a:bodyPr/>
        <a:lstStyle/>
        <a:p>
          <a:endParaRPr lang="en-US" noProof="0" dirty="0"/>
        </a:p>
      </dgm:t>
    </dgm:pt>
    <dgm:pt modelId="{F7597E04-B920-4E5D-B532-62D98D09658F}" type="sibTrans" cxnId="{5FFDC9A9-4EBE-4E35-AB0F-18C8F08434A9}">
      <dgm:prSet/>
      <dgm:spPr/>
      <dgm:t>
        <a:bodyPr/>
        <a:lstStyle/>
        <a:p>
          <a:endParaRPr lang="en-US" noProof="0" dirty="0"/>
        </a:p>
      </dgm:t>
    </dgm:pt>
    <dgm:pt modelId="{03DF8B2E-88D4-49B1-9EF4-1C2811CE04EC}">
      <dgm:prSet/>
      <dgm:spPr/>
      <dgm:t>
        <a:bodyPr/>
        <a:lstStyle/>
        <a:p>
          <a:r>
            <a:rPr lang="en-US" noProof="0" dirty="0"/>
            <a:t>Analysis of extra-budgetary funds for COVID-19</a:t>
          </a:r>
        </a:p>
      </dgm:t>
    </dgm:pt>
    <dgm:pt modelId="{D1655290-1228-4A75-B529-2CC4A394587D}" type="parTrans" cxnId="{AD4477AD-9613-4864-91A0-248DDDDC5551}">
      <dgm:prSet/>
      <dgm:spPr/>
      <dgm:t>
        <a:bodyPr/>
        <a:lstStyle/>
        <a:p>
          <a:endParaRPr lang="en-US" noProof="0" dirty="0"/>
        </a:p>
      </dgm:t>
    </dgm:pt>
    <dgm:pt modelId="{624E176A-9155-45F6-90E0-E93B7DAE5692}" type="sibTrans" cxnId="{AD4477AD-9613-4864-91A0-248DDDDC5551}">
      <dgm:prSet/>
      <dgm:spPr/>
      <dgm:t>
        <a:bodyPr/>
        <a:lstStyle/>
        <a:p>
          <a:endParaRPr lang="en-US" noProof="0" dirty="0"/>
        </a:p>
      </dgm:t>
    </dgm:pt>
    <dgm:pt modelId="{CF3D88C0-11CB-4FBB-AE23-0E0DCC9F5C58}">
      <dgm:prSet/>
      <dgm:spPr/>
      <dgm:t>
        <a:bodyPr/>
        <a:lstStyle/>
        <a:p>
          <a:r>
            <a:rPr lang="en-US" noProof="0" dirty="0"/>
            <a:t>Scoping review of PFM stress points for COVID-19 vaccine roll-out</a:t>
          </a:r>
        </a:p>
      </dgm:t>
    </dgm:pt>
    <dgm:pt modelId="{45C04E33-85B8-4EE9-A07E-F3D05F02D4EB}" type="parTrans" cxnId="{D5C06D23-F43D-4AAA-AC38-D79D2DA95C07}">
      <dgm:prSet/>
      <dgm:spPr/>
      <dgm:t>
        <a:bodyPr/>
        <a:lstStyle/>
        <a:p>
          <a:endParaRPr lang="en-US" noProof="0" dirty="0"/>
        </a:p>
      </dgm:t>
    </dgm:pt>
    <dgm:pt modelId="{EDD91253-5A77-4675-BDC2-21CE528255AD}" type="sibTrans" cxnId="{D5C06D23-F43D-4AAA-AC38-D79D2DA95C07}">
      <dgm:prSet/>
      <dgm:spPr/>
      <dgm:t>
        <a:bodyPr/>
        <a:lstStyle/>
        <a:p>
          <a:endParaRPr lang="en-US" noProof="0" dirty="0"/>
        </a:p>
      </dgm:t>
    </dgm:pt>
    <dgm:pt modelId="{D2651E8A-D557-4D01-8F99-AD3DA74E14FE}" type="pres">
      <dgm:prSet presAssocID="{A6F57C58-CBED-4C4D-BCEF-668313159977}" presName="vert0" presStyleCnt="0">
        <dgm:presLayoutVars>
          <dgm:dir/>
          <dgm:animOne val="branch"/>
          <dgm:animLvl val="lvl"/>
        </dgm:presLayoutVars>
      </dgm:prSet>
      <dgm:spPr/>
    </dgm:pt>
    <dgm:pt modelId="{D67DCC7C-FE57-43BD-AA55-A29BFB1B52C8}" type="pres">
      <dgm:prSet presAssocID="{EC092DB0-6564-4487-9771-46B489CF78B4}" presName="thickLine" presStyleLbl="alignNode1" presStyleIdx="0" presStyleCnt="4"/>
      <dgm:spPr/>
    </dgm:pt>
    <dgm:pt modelId="{4723C993-F029-4979-AB06-DA6E6A93D082}" type="pres">
      <dgm:prSet presAssocID="{EC092DB0-6564-4487-9771-46B489CF78B4}" presName="horz1" presStyleCnt="0"/>
      <dgm:spPr/>
    </dgm:pt>
    <dgm:pt modelId="{3A3A0744-34A8-4631-A10B-D0CF3F0769F0}" type="pres">
      <dgm:prSet presAssocID="{EC092DB0-6564-4487-9771-46B489CF78B4}" presName="tx1" presStyleLbl="revTx" presStyleIdx="0" presStyleCnt="4"/>
      <dgm:spPr/>
    </dgm:pt>
    <dgm:pt modelId="{A97EA197-FC13-40E0-BC1C-1B3C5EB23C0E}" type="pres">
      <dgm:prSet presAssocID="{EC092DB0-6564-4487-9771-46B489CF78B4}" presName="vert1" presStyleCnt="0"/>
      <dgm:spPr/>
    </dgm:pt>
    <dgm:pt modelId="{0138D324-E342-4B02-8B0C-25E94F7E7099}" type="pres">
      <dgm:prSet presAssocID="{5743C58B-6205-44D2-AAA8-9B43EE891E38}" presName="thickLine" presStyleLbl="alignNode1" presStyleIdx="1" presStyleCnt="4"/>
      <dgm:spPr/>
    </dgm:pt>
    <dgm:pt modelId="{3D295A99-14C1-4325-991E-E76FEEB5056A}" type="pres">
      <dgm:prSet presAssocID="{5743C58B-6205-44D2-AAA8-9B43EE891E38}" presName="horz1" presStyleCnt="0"/>
      <dgm:spPr/>
    </dgm:pt>
    <dgm:pt modelId="{A44B4B15-76C6-4926-815D-3C4B585B5236}" type="pres">
      <dgm:prSet presAssocID="{5743C58B-6205-44D2-AAA8-9B43EE891E38}" presName="tx1" presStyleLbl="revTx" presStyleIdx="1" presStyleCnt="4"/>
      <dgm:spPr/>
    </dgm:pt>
    <dgm:pt modelId="{ED3FC321-727B-4689-A2D7-957BA1DEDDB5}" type="pres">
      <dgm:prSet presAssocID="{5743C58B-6205-44D2-AAA8-9B43EE891E38}" presName="vert1" presStyleCnt="0"/>
      <dgm:spPr/>
    </dgm:pt>
    <dgm:pt modelId="{0A1EDD42-2E12-4BAE-B197-E318CF4AA482}" type="pres">
      <dgm:prSet presAssocID="{03DF8B2E-88D4-49B1-9EF4-1C2811CE04EC}" presName="thickLine" presStyleLbl="alignNode1" presStyleIdx="2" presStyleCnt="4"/>
      <dgm:spPr/>
    </dgm:pt>
    <dgm:pt modelId="{BBD3DADC-E1F5-49AB-A306-EBD924053560}" type="pres">
      <dgm:prSet presAssocID="{03DF8B2E-88D4-49B1-9EF4-1C2811CE04EC}" presName="horz1" presStyleCnt="0"/>
      <dgm:spPr/>
    </dgm:pt>
    <dgm:pt modelId="{37C83756-9BCB-484D-B727-0B1FDD0615B0}" type="pres">
      <dgm:prSet presAssocID="{03DF8B2E-88D4-49B1-9EF4-1C2811CE04EC}" presName="tx1" presStyleLbl="revTx" presStyleIdx="2" presStyleCnt="4"/>
      <dgm:spPr/>
    </dgm:pt>
    <dgm:pt modelId="{12ECB98C-6101-48E2-A719-B985A72837D7}" type="pres">
      <dgm:prSet presAssocID="{03DF8B2E-88D4-49B1-9EF4-1C2811CE04EC}" presName="vert1" presStyleCnt="0"/>
      <dgm:spPr/>
    </dgm:pt>
    <dgm:pt modelId="{A1E99317-3AEF-4E1A-8FC9-71DB1796076C}" type="pres">
      <dgm:prSet presAssocID="{CF3D88C0-11CB-4FBB-AE23-0E0DCC9F5C58}" presName="thickLine" presStyleLbl="alignNode1" presStyleIdx="3" presStyleCnt="4"/>
      <dgm:spPr/>
    </dgm:pt>
    <dgm:pt modelId="{DEC0EED2-0356-4B53-BD14-BF4C6D8A1618}" type="pres">
      <dgm:prSet presAssocID="{CF3D88C0-11CB-4FBB-AE23-0E0DCC9F5C58}" presName="horz1" presStyleCnt="0"/>
      <dgm:spPr/>
    </dgm:pt>
    <dgm:pt modelId="{08EA0E25-3120-45A7-88B2-FCEF515333D4}" type="pres">
      <dgm:prSet presAssocID="{CF3D88C0-11CB-4FBB-AE23-0E0DCC9F5C58}" presName="tx1" presStyleLbl="revTx" presStyleIdx="3" presStyleCnt="4"/>
      <dgm:spPr/>
    </dgm:pt>
    <dgm:pt modelId="{E6A5B4B2-7E83-47DD-99C3-9149FE80BAC5}" type="pres">
      <dgm:prSet presAssocID="{CF3D88C0-11CB-4FBB-AE23-0E0DCC9F5C58}" presName="vert1" presStyleCnt="0"/>
      <dgm:spPr/>
    </dgm:pt>
  </dgm:ptLst>
  <dgm:cxnLst>
    <dgm:cxn modelId="{E4084913-FA44-4520-96D6-6E45FADFC19F}" type="presOf" srcId="{CF3D88C0-11CB-4FBB-AE23-0E0DCC9F5C58}" destId="{08EA0E25-3120-45A7-88B2-FCEF515333D4}" srcOrd="0" destOrd="0" presId="urn:microsoft.com/office/officeart/2008/layout/LinedList"/>
    <dgm:cxn modelId="{D5C06D23-F43D-4AAA-AC38-D79D2DA95C07}" srcId="{A6F57C58-CBED-4C4D-BCEF-668313159977}" destId="{CF3D88C0-11CB-4FBB-AE23-0E0DCC9F5C58}" srcOrd="3" destOrd="0" parTransId="{45C04E33-85B8-4EE9-A07E-F3D05F02D4EB}" sibTransId="{EDD91253-5A77-4675-BDC2-21CE528255AD}"/>
    <dgm:cxn modelId="{9A92CF31-7DD8-4689-AC8B-2F049BA913F9}" type="presOf" srcId="{A6F57C58-CBED-4C4D-BCEF-668313159977}" destId="{D2651E8A-D557-4D01-8F99-AD3DA74E14FE}" srcOrd="0" destOrd="0" presId="urn:microsoft.com/office/officeart/2008/layout/LinedList"/>
    <dgm:cxn modelId="{345B9C86-A957-43CC-99D2-37D4F82DE393}" srcId="{A6F57C58-CBED-4C4D-BCEF-668313159977}" destId="{EC092DB0-6564-4487-9771-46B489CF78B4}" srcOrd="0" destOrd="0" parTransId="{87BA911A-73C8-448A-A133-7B360FD9E8A4}" sibTransId="{759B0731-BD5F-4890-828D-C8ED5F527600}"/>
    <dgm:cxn modelId="{F202409A-ECD1-47E2-B440-B5EB3BE0B322}" type="presOf" srcId="{5743C58B-6205-44D2-AAA8-9B43EE891E38}" destId="{A44B4B15-76C6-4926-815D-3C4B585B5236}" srcOrd="0" destOrd="0" presId="urn:microsoft.com/office/officeart/2008/layout/LinedList"/>
    <dgm:cxn modelId="{D34B93A1-40C5-4A33-8961-E7B1463340DE}" type="presOf" srcId="{EC092DB0-6564-4487-9771-46B489CF78B4}" destId="{3A3A0744-34A8-4631-A10B-D0CF3F0769F0}" srcOrd="0" destOrd="0" presId="urn:microsoft.com/office/officeart/2008/layout/LinedList"/>
    <dgm:cxn modelId="{5FFDC9A9-4EBE-4E35-AB0F-18C8F08434A9}" srcId="{A6F57C58-CBED-4C4D-BCEF-668313159977}" destId="{5743C58B-6205-44D2-AAA8-9B43EE891E38}" srcOrd="1" destOrd="0" parTransId="{6791572D-A565-4D7A-981C-249C1AF667F5}" sibTransId="{F7597E04-B920-4E5D-B532-62D98D09658F}"/>
    <dgm:cxn modelId="{AD4477AD-9613-4864-91A0-248DDDDC5551}" srcId="{A6F57C58-CBED-4C4D-BCEF-668313159977}" destId="{03DF8B2E-88D4-49B1-9EF4-1C2811CE04EC}" srcOrd="2" destOrd="0" parTransId="{D1655290-1228-4A75-B529-2CC4A394587D}" sibTransId="{624E176A-9155-45F6-90E0-E93B7DAE5692}"/>
    <dgm:cxn modelId="{076E99B7-C31E-4A5C-9804-1D80CF77B0DB}" type="presOf" srcId="{03DF8B2E-88D4-49B1-9EF4-1C2811CE04EC}" destId="{37C83756-9BCB-484D-B727-0B1FDD0615B0}" srcOrd="0" destOrd="0" presId="urn:microsoft.com/office/officeart/2008/layout/LinedList"/>
    <dgm:cxn modelId="{99EA7D62-81AD-4FCD-BAE6-FA55FB947946}" type="presParOf" srcId="{D2651E8A-D557-4D01-8F99-AD3DA74E14FE}" destId="{D67DCC7C-FE57-43BD-AA55-A29BFB1B52C8}" srcOrd="0" destOrd="0" presId="urn:microsoft.com/office/officeart/2008/layout/LinedList"/>
    <dgm:cxn modelId="{D543E3D0-B4C6-44A3-9B1E-9F2EDDE3512E}" type="presParOf" srcId="{D2651E8A-D557-4D01-8F99-AD3DA74E14FE}" destId="{4723C993-F029-4979-AB06-DA6E6A93D082}" srcOrd="1" destOrd="0" presId="urn:microsoft.com/office/officeart/2008/layout/LinedList"/>
    <dgm:cxn modelId="{86722D45-CF70-4BEA-B57F-27D06F913619}" type="presParOf" srcId="{4723C993-F029-4979-AB06-DA6E6A93D082}" destId="{3A3A0744-34A8-4631-A10B-D0CF3F0769F0}" srcOrd="0" destOrd="0" presId="urn:microsoft.com/office/officeart/2008/layout/LinedList"/>
    <dgm:cxn modelId="{5D228A45-BDF3-4852-AFA4-E907254FD6A0}" type="presParOf" srcId="{4723C993-F029-4979-AB06-DA6E6A93D082}" destId="{A97EA197-FC13-40E0-BC1C-1B3C5EB23C0E}" srcOrd="1" destOrd="0" presId="urn:microsoft.com/office/officeart/2008/layout/LinedList"/>
    <dgm:cxn modelId="{E7258A0E-257D-4127-B623-A2ACBDBCFC1B}" type="presParOf" srcId="{D2651E8A-D557-4D01-8F99-AD3DA74E14FE}" destId="{0138D324-E342-4B02-8B0C-25E94F7E7099}" srcOrd="2" destOrd="0" presId="urn:microsoft.com/office/officeart/2008/layout/LinedList"/>
    <dgm:cxn modelId="{C8934F1F-C289-4868-977C-775B5ED79140}" type="presParOf" srcId="{D2651E8A-D557-4D01-8F99-AD3DA74E14FE}" destId="{3D295A99-14C1-4325-991E-E76FEEB5056A}" srcOrd="3" destOrd="0" presId="urn:microsoft.com/office/officeart/2008/layout/LinedList"/>
    <dgm:cxn modelId="{16104255-ECC4-40E3-990F-7946912AB619}" type="presParOf" srcId="{3D295A99-14C1-4325-991E-E76FEEB5056A}" destId="{A44B4B15-76C6-4926-815D-3C4B585B5236}" srcOrd="0" destOrd="0" presId="urn:microsoft.com/office/officeart/2008/layout/LinedList"/>
    <dgm:cxn modelId="{F3DEBDC6-C980-4FEA-8182-AB07BC935F8D}" type="presParOf" srcId="{3D295A99-14C1-4325-991E-E76FEEB5056A}" destId="{ED3FC321-727B-4689-A2D7-957BA1DEDDB5}" srcOrd="1" destOrd="0" presId="urn:microsoft.com/office/officeart/2008/layout/LinedList"/>
    <dgm:cxn modelId="{FB836218-94CA-4367-8AD3-D6492808DFBB}" type="presParOf" srcId="{D2651E8A-D557-4D01-8F99-AD3DA74E14FE}" destId="{0A1EDD42-2E12-4BAE-B197-E318CF4AA482}" srcOrd="4" destOrd="0" presId="urn:microsoft.com/office/officeart/2008/layout/LinedList"/>
    <dgm:cxn modelId="{A1E20FB2-F170-4E16-A8DC-6C8A6A95C2A2}" type="presParOf" srcId="{D2651E8A-D557-4D01-8F99-AD3DA74E14FE}" destId="{BBD3DADC-E1F5-49AB-A306-EBD924053560}" srcOrd="5" destOrd="0" presId="urn:microsoft.com/office/officeart/2008/layout/LinedList"/>
    <dgm:cxn modelId="{6D2C1B91-73DB-4D88-8828-AD19F57FA0C5}" type="presParOf" srcId="{BBD3DADC-E1F5-49AB-A306-EBD924053560}" destId="{37C83756-9BCB-484D-B727-0B1FDD0615B0}" srcOrd="0" destOrd="0" presId="urn:microsoft.com/office/officeart/2008/layout/LinedList"/>
    <dgm:cxn modelId="{353E590D-0713-43A9-AAA0-32014B53E687}" type="presParOf" srcId="{BBD3DADC-E1F5-49AB-A306-EBD924053560}" destId="{12ECB98C-6101-48E2-A719-B985A72837D7}" srcOrd="1" destOrd="0" presId="urn:microsoft.com/office/officeart/2008/layout/LinedList"/>
    <dgm:cxn modelId="{70A7F429-3ACA-403D-BDCB-BDFE93220F32}" type="presParOf" srcId="{D2651E8A-D557-4D01-8F99-AD3DA74E14FE}" destId="{A1E99317-3AEF-4E1A-8FC9-71DB1796076C}" srcOrd="6" destOrd="0" presId="urn:microsoft.com/office/officeart/2008/layout/LinedList"/>
    <dgm:cxn modelId="{E3103AC9-8CFB-4428-A76A-020ABDB10426}" type="presParOf" srcId="{D2651E8A-D557-4D01-8F99-AD3DA74E14FE}" destId="{DEC0EED2-0356-4B53-BD14-BF4C6D8A1618}" srcOrd="7" destOrd="0" presId="urn:microsoft.com/office/officeart/2008/layout/LinedList"/>
    <dgm:cxn modelId="{6E664DD7-3417-4608-B73D-F9EC6ABA1AFB}" type="presParOf" srcId="{DEC0EED2-0356-4B53-BD14-BF4C6D8A1618}" destId="{08EA0E25-3120-45A7-88B2-FCEF515333D4}" srcOrd="0" destOrd="0" presId="urn:microsoft.com/office/officeart/2008/layout/LinedList"/>
    <dgm:cxn modelId="{2B325AE0-EE46-419B-ABDD-056E9326A800}" type="presParOf" srcId="{DEC0EED2-0356-4B53-BD14-BF4C6D8A1618}" destId="{E6A5B4B2-7E83-47DD-99C3-9149FE80BA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46BA2-8B93-4AC2-9C61-0C97940BECF0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850ACC-6085-4F7B-993A-A6C1A2225AFA}">
      <dgm:prSet/>
      <dgm:spPr/>
      <dgm:t>
        <a:bodyPr/>
        <a:lstStyle/>
        <a:p>
          <a:r>
            <a:rPr lang="en-US" b="1" dirty="0"/>
            <a:t>Public financial management: why and how it matters for UHC? </a:t>
          </a:r>
          <a:r>
            <a:rPr lang="en-US" dirty="0"/>
            <a:t>Policy Note. UHC2030 Partnership. Geneva: https://www.uhc2030.org/blog-news-events/uhc2030-news/public-financial-management-for-universal-health-coverage-why-and-how-it-matters-555436/</a:t>
          </a:r>
        </a:p>
      </dgm:t>
    </dgm:pt>
    <dgm:pt modelId="{B227C52D-A07B-4F77-A44E-6407942CD41E}" type="parTrans" cxnId="{826B166C-23C1-4A49-8A51-0D5F49602846}">
      <dgm:prSet/>
      <dgm:spPr/>
      <dgm:t>
        <a:bodyPr/>
        <a:lstStyle/>
        <a:p>
          <a:endParaRPr lang="en-US"/>
        </a:p>
      </dgm:t>
    </dgm:pt>
    <dgm:pt modelId="{E24A3293-2ADD-4F12-B64A-CE8CC76FA300}" type="sibTrans" cxnId="{826B166C-23C1-4A49-8A51-0D5F49602846}">
      <dgm:prSet/>
      <dgm:spPr/>
      <dgm:t>
        <a:bodyPr/>
        <a:lstStyle/>
        <a:p>
          <a:endParaRPr lang="en-US"/>
        </a:p>
      </dgm:t>
    </dgm:pt>
    <dgm:pt modelId="{C35D5C37-D91B-4AB5-BC6A-2DAB82FA47FB}">
      <dgm:prSet/>
      <dgm:spPr/>
      <dgm:t>
        <a:bodyPr/>
        <a:lstStyle/>
        <a:p>
          <a:r>
            <a:rPr lang="en-US" b="1"/>
            <a:t>No calm after the storm: time to retool PFM in the health sector</a:t>
          </a:r>
          <a:r>
            <a:rPr lang="en-US"/>
            <a:t>, IMF blog post: https://blog-pfm.imf.org/pfmblog/2020/05/-no-calm-after-the-storm-retooling-pfm-in-the-health-sector-.html</a:t>
          </a:r>
        </a:p>
      </dgm:t>
    </dgm:pt>
    <dgm:pt modelId="{EB3CEDAD-AD1C-4C2C-8F0E-B7BABB8AF04F}" type="parTrans" cxnId="{F1BD2E76-B201-4344-A292-8B06F741EB08}">
      <dgm:prSet/>
      <dgm:spPr/>
      <dgm:t>
        <a:bodyPr/>
        <a:lstStyle/>
        <a:p>
          <a:endParaRPr lang="en-US"/>
        </a:p>
      </dgm:t>
    </dgm:pt>
    <dgm:pt modelId="{20ED4B1C-52F2-46BC-BBF0-BE61D50A49B0}" type="sibTrans" cxnId="{F1BD2E76-B201-4344-A292-8B06F741EB08}">
      <dgm:prSet/>
      <dgm:spPr/>
      <dgm:t>
        <a:bodyPr/>
        <a:lstStyle/>
        <a:p>
          <a:endParaRPr lang="en-US"/>
        </a:p>
      </dgm:t>
    </dgm:pt>
    <dgm:pt modelId="{FD60A156-E452-4F0B-8F0D-6E2E1B7EE526}">
      <dgm:prSet/>
      <dgm:spPr/>
      <dgm:t>
        <a:bodyPr/>
        <a:lstStyle/>
        <a:p>
          <a:r>
            <a:rPr lang="en-US" b="1"/>
            <a:t>If you’re not ready, you need to adjust: </a:t>
          </a:r>
          <a:r>
            <a:rPr lang="en-US"/>
            <a:t>lessons for managing public finances from COVID-19, P4H blog post: https://p4h.world/index.php/en/blog-lessons-for-managing-public-finances-from-COVID-19-response</a:t>
          </a:r>
        </a:p>
      </dgm:t>
    </dgm:pt>
    <dgm:pt modelId="{630B6373-FD1F-407B-BD85-3EA3B07116D6}" type="parTrans" cxnId="{22EDDEFC-F22B-4AC3-8E7C-C4967DA8E4F3}">
      <dgm:prSet/>
      <dgm:spPr/>
      <dgm:t>
        <a:bodyPr/>
        <a:lstStyle/>
        <a:p>
          <a:endParaRPr lang="en-US"/>
        </a:p>
      </dgm:t>
    </dgm:pt>
    <dgm:pt modelId="{1B1D5F86-3C11-432B-8968-7BEBF08F7515}" type="sibTrans" cxnId="{22EDDEFC-F22B-4AC3-8E7C-C4967DA8E4F3}">
      <dgm:prSet/>
      <dgm:spPr/>
      <dgm:t>
        <a:bodyPr/>
        <a:lstStyle/>
        <a:p>
          <a:endParaRPr lang="en-US"/>
        </a:p>
      </dgm:t>
    </dgm:pt>
    <dgm:pt modelId="{A6B546AE-235F-4AA1-92F1-45830D3E2D5B}">
      <dgm:prSet/>
      <dgm:spPr/>
      <dgm:t>
        <a:bodyPr/>
        <a:lstStyle/>
        <a:p>
          <a:r>
            <a:rPr lang="en-US" b="1" dirty="0"/>
            <a:t>COVID-19 Funds in response to the pandemic response. </a:t>
          </a:r>
          <a:r>
            <a:rPr lang="en-US" dirty="0"/>
            <a:t>IMF Policy Note: https://blog-pfm.imf.org/pfmblog/2020/08/-covid-19-funds-in-response-to-the-pandemic-.html </a:t>
          </a:r>
        </a:p>
      </dgm:t>
    </dgm:pt>
    <dgm:pt modelId="{360A61FE-DF2A-409A-AE08-8BEBB2D4B712}" type="parTrans" cxnId="{95E6FA6A-84B1-4B6C-AEC7-A576785662CD}">
      <dgm:prSet/>
      <dgm:spPr/>
      <dgm:t>
        <a:bodyPr/>
        <a:lstStyle/>
        <a:p>
          <a:endParaRPr lang="en-US"/>
        </a:p>
      </dgm:t>
    </dgm:pt>
    <dgm:pt modelId="{7B5195B7-32A1-4189-93FE-942AD39C1711}" type="sibTrans" cxnId="{95E6FA6A-84B1-4B6C-AEC7-A576785662CD}">
      <dgm:prSet/>
      <dgm:spPr/>
      <dgm:t>
        <a:bodyPr/>
        <a:lstStyle/>
        <a:p>
          <a:endParaRPr lang="en-US"/>
        </a:p>
      </dgm:t>
    </dgm:pt>
    <dgm:pt modelId="{9F5DC284-65CB-473C-8A87-18DC087CE490}">
      <dgm:prSet/>
      <dgm:spPr/>
      <dgm:t>
        <a:bodyPr/>
        <a:lstStyle/>
        <a:p>
          <a:r>
            <a:rPr lang="fr-CH" b="1" dirty="0"/>
            <a:t>How to budget for COVID-19 </a:t>
          </a:r>
          <a:r>
            <a:rPr lang="fr-CH" b="1" dirty="0" err="1"/>
            <a:t>response</a:t>
          </a:r>
          <a:r>
            <a:rPr lang="fr-CH" b="1" dirty="0"/>
            <a:t>? </a:t>
          </a:r>
          <a:r>
            <a:rPr lang="fr-CH" dirty="0"/>
            <a:t>WHO Policy Note, 2020: https://www.who.int/publications/m/item/how-to-budget-for-covid-19-response</a:t>
          </a:r>
        </a:p>
      </dgm:t>
    </dgm:pt>
    <dgm:pt modelId="{BE1AC3AD-B0E7-4298-A202-C9EF2D786DB4}" type="parTrans" cxnId="{4D99D076-D30B-4E35-998F-2E04CCBCFD5D}">
      <dgm:prSet/>
      <dgm:spPr/>
      <dgm:t>
        <a:bodyPr/>
        <a:lstStyle/>
        <a:p>
          <a:endParaRPr lang="fr-CH"/>
        </a:p>
      </dgm:t>
    </dgm:pt>
    <dgm:pt modelId="{AD0322FB-7DB2-4E6D-826E-18989B93FE92}" type="sibTrans" cxnId="{4D99D076-D30B-4E35-998F-2E04CCBCFD5D}">
      <dgm:prSet/>
      <dgm:spPr/>
      <dgm:t>
        <a:bodyPr/>
        <a:lstStyle/>
        <a:p>
          <a:endParaRPr lang="fr-CH"/>
        </a:p>
      </dgm:t>
    </dgm:pt>
    <dgm:pt modelId="{CAA03B7A-FD51-4403-94FB-C8065C941ECD}" type="pres">
      <dgm:prSet presAssocID="{D0C46BA2-8B93-4AC2-9C61-0C97940BECF0}" presName="vert0" presStyleCnt="0">
        <dgm:presLayoutVars>
          <dgm:dir/>
          <dgm:animOne val="branch"/>
          <dgm:animLvl val="lvl"/>
        </dgm:presLayoutVars>
      </dgm:prSet>
      <dgm:spPr/>
    </dgm:pt>
    <dgm:pt modelId="{390C88D5-6FB7-49D2-9947-775D8D4D7113}" type="pres">
      <dgm:prSet presAssocID="{05850ACC-6085-4F7B-993A-A6C1A2225AFA}" presName="thickLine" presStyleLbl="alignNode1" presStyleIdx="0" presStyleCnt="5"/>
      <dgm:spPr/>
    </dgm:pt>
    <dgm:pt modelId="{FFAE9B9E-D748-471E-8947-BD0B1D783C3B}" type="pres">
      <dgm:prSet presAssocID="{05850ACC-6085-4F7B-993A-A6C1A2225AFA}" presName="horz1" presStyleCnt="0"/>
      <dgm:spPr/>
    </dgm:pt>
    <dgm:pt modelId="{B11E43A1-A641-4580-AF84-4B21ED12EA81}" type="pres">
      <dgm:prSet presAssocID="{05850ACC-6085-4F7B-993A-A6C1A2225AFA}" presName="tx1" presStyleLbl="revTx" presStyleIdx="0" presStyleCnt="5"/>
      <dgm:spPr/>
    </dgm:pt>
    <dgm:pt modelId="{E975B27E-B8DF-4A0E-907A-663F2DE40FF2}" type="pres">
      <dgm:prSet presAssocID="{05850ACC-6085-4F7B-993A-A6C1A2225AFA}" presName="vert1" presStyleCnt="0"/>
      <dgm:spPr/>
    </dgm:pt>
    <dgm:pt modelId="{3969D338-D71C-4612-A6CB-B17FB541B3BE}" type="pres">
      <dgm:prSet presAssocID="{9F5DC284-65CB-473C-8A87-18DC087CE490}" presName="thickLine" presStyleLbl="alignNode1" presStyleIdx="1" presStyleCnt="5"/>
      <dgm:spPr/>
    </dgm:pt>
    <dgm:pt modelId="{F565E097-9E13-4D5D-A6CF-CFDD7BE4B590}" type="pres">
      <dgm:prSet presAssocID="{9F5DC284-65CB-473C-8A87-18DC087CE490}" presName="horz1" presStyleCnt="0"/>
      <dgm:spPr/>
    </dgm:pt>
    <dgm:pt modelId="{6112EAAE-1B7D-49C5-8F6E-604CDDCAA419}" type="pres">
      <dgm:prSet presAssocID="{9F5DC284-65CB-473C-8A87-18DC087CE490}" presName="tx1" presStyleLbl="revTx" presStyleIdx="1" presStyleCnt="5"/>
      <dgm:spPr/>
    </dgm:pt>
    <dgm:pt modelId="{3799F202-79AE-4C03-870C-846BD15BC15D}" type="pres">
      <dgm:prSet presAssocID="{9F5DC284-65CB-473C-8A87-18DC087CE490}" presName="vert1" presStyleCnt="0"/>
      <dgm:spPr/>
    </dgm:pt>
    <dgm:pt modelId="{460E8689-C654-45E5-9520-8BA1E323E47D}" type="pres">
      <dgm:prSet presAssocID="{C35D5C37-D91B-4AB5-BC6A-2DAB82FA47FB}" presName="thickLine" presStyleLbl="alignNode1" presStyleIdx="2" presStyleCnt="5"/>
      <dgm:spPr/>
    </dgm:pt>
    <dgm:pt modelId="{57F1CE62-97CF-4837-86ED-80B3926C4EFF}" type="pres">
      <dgm:prSet presAssocID="{C35D5C37-D91B-4AB5-BC6A-2DAB82FA47FB}" presName="horz1" presStyleCnt="0"/>
      <dgm:spPr/>
    </dgm:pt>
    <dgm:pt modelId="{C8CCB110-607E-48B2-B4F4-956BEFC0F389}" type="pres">
      <dgm:prSet presAssocID="{C35D5C37-D91B-4AB5-BC6A-2DAB82FA47FB}" presName="tx1" presStyleLbl="revTx" presStyleIdx="2" presStyleCnt="5"/>
      <dgm:spPr/>
    </dgm:pt>
    <dgm:pt modelId="{DA029F24-29C2-42CE-BFD8-4EEA12AD44E8}" type="pres">
      <dgm:prSet presAssocID="{C35D5C37-D91B-4AB5-BC6A-2DAB82FA47FB}" presName="vert1" presStyleCnt="0"/>
      <dgm:spPr/>
    </dgm:pt>
    <dgm:pt modelId="{CD166DCB-37C6-4B22-806B-2A121C624497}" type="pres">
      <dgm:prSet presAssocID="{FD60A156-E452-4F0B-8F0D-6E2E1B7EE526}" presName="thickLine" presStyleLbl="alignNode1" presStyleIdx="3" presStyleCnt="5"/>
      <dgm:spPr/>
    </dgm:pt>
    <dgm:pt modelId="{454DA273-ED14-4FEA-BF07-B227A19715BF}" type="pres">
      <dgm:prSet presAssocID="{FD60A156-E452-4F0B-8F0D-6E2E1B7EE526}" presName="horz1" presStyleCnt="0"/>
      <dgm:spPr/>
    </dgm:pt>
    <dgm:pt modelId="{72C279E3-A0E5-463F-A266-01AC83F7D5F5}" type="pres">
      <dgm:prSet presAssocID="{FD60A156-E452-4F0B-8F0D-6E2E1B7EE526}" presName="tx1" presStyleLbl="revTx" presStyleIdx="3" presStyleCnt="5"/>
      <dgm:spPr/>
    </dgm:pt>
    <dgm:pt modelId="{C3B90462-A926-4468-A148-1BC9D38C17CE}" type="pres">
      <dgm:prSet presAssocID="{FD60A156-E452-4F0B-8F0D-6E2E1B7EE526}" presName="vert1" presStyleCnt="0"/>
      <dgm:spPr/>
    </dgm:pt>
    <dgm:pt modelId="{F5F23148-C75C-4592-8E3A-9D75C36F78A8}" type="pres">
      <dgm:prSet presAssocID="{A6B546AE-235F-4AA1-92F1-45830D3E2D5B}" presName="thickLine" presStyleLbl="alignNode1" presStyleIdx="4" presStyleCnt="5"/>
      <dgm:spPr/>
    </dgm:pt>
    <dgm:pt modelId="{9B406961-C561-4421-997B-6872050B1B3B}" type="pres">
      <dgm:prSet presAssocID="{A6B546AE-235F-4AA1-92F1-45830D3E2D5B}" presName="horz1" presStyleCnt="0"/>
      <dgm:spPr/>
    </dgm:pt>
    <dgm:pt modelId="{182F2DAA-0178-4FA0-9602-9DA1330A0CD6}" type="pres">
      <dgm:prSet presAssocID="{A6B546AE-235F-4AA1-92F1-45830D3E2D5B}" presName="tx1" presStyleLbl="revTx" presStyleIdx="4" presStyleCnt="5"/>
      <dgm:spPr/>
    </dgm:pt>
    <dgm:pt modelId="{918E2B9B-13B1-4DA8-8EF7-B16CE7AED2B7}" type="pres">
      <dgm:prSet presAssocID="{A6B546AE-235F-4AA1-92F1-45830D3E2D5B}" presName="vert1" presStyleCnt="0"/>
      <dgm:spPr/>
    </dgm:pt>
  </dgm:ptLst>
  <dgm:cxnLst>
    <dgm:cxn modelId="{036FF033-89A6-417F-85EB-29DA4D379B70}" type="presOf" srcId="{9F5DC284-65CB-473C-8A87-18DC087CE490}" destId="{6112EAAE-1B7D-49C5-8F6E-604CDDCAA419}" srcOrd="0" destOrd="0" presId="urn:microsoft.com/office/officeart/2008/layout/LinedList"/>
    <dgm:cxn modelId="{BED1B93F-1D12-4427-90E1-A14B1A8D5050}" type="presOf" srcId="{05850ACC-6085-4F7B-993A-A6C1A2225AFA}" destId="{B11E43A1-A641-4580-AF84-4B21ED12EA81}" srcOrd="0" destOrd="0" presId="urn:microsoft.com/office/officeart/2008/layout/LinedList"/>
    <dgm:cxn modelId="{9C5BCF6A-2A2D-41E0-9DC0-F9991F30946E}" type="presOf" srcId="{A6B546AE-235F-4AA1-92F1-45830D3E2D5B}" destId="{182F2DAA-0178-4FA0-9602-9DA1330A0CD6}" srcOrd="0" destOrd="0" presId="urn:microsoft.com/office/officeart/2008/layout/LinedList"/>
    <dgm:cxn modelId="{95E6FA6A-84B1-4B6C-AEC7-A576785662CD}" srcId="{D0C46BA2-8B93-4AC2-9C61-0C97940BECF0}" destId="{A6B546AE-235F-4AA1-92F1-45830D3E2D5B}" srcOrd="4" destOrd="0" parTransId="{360A61FE-DF2A-409A-AE08-8BEBB2D4B712}" sibTransId="{7B5195B7-32A1-4189-93FE-942AD39C1711}"/>
    <dgm:cxn modelId="{CA46DB6B-ACC3-4226-9768-1BEAC7BF9A44}" type="presOf" srcId="{C35D5C37-D91B-4AB5-BC6A-2DAB82FA47FB}" destId="{C8CCB110-607E-48B2-B4F4-956BEFC0F389}" srcOrd="0" destOrd="0" presId="urn:microsoft.com/office/officeart/2008/layout/LinedList"/>
    <dgm:cxn modelId="{826B166C-23C1-4A49-8A51-0D5F49602846}" srcId="{D0C46BA2-8B93-4AC2-9C61-0C97940BECF0}" destId="{05850ACC-6085-4F7B-993A-A6C1A2225AFA}" srcOrd="0" destOrd="0" parTransId="{B227C52D-A07B-4F77-A44E-6407942CD41E}" sibTransId="{E24A3293-2ADD-4F12-B64A-CE8CC76FA300}"/>
    <dgm:cxn modelId="{F1BD2E76-B201-4344-A292-8B06F741EB08}" srcId="{D0C46BA2-8B93-4AC2-9C61-0C97940BECF0}" destId="{C35D5C37-D91B-4AB5-BC6A-2DAB82FA47FB}" srcOrd="2" destOrd="0" parTransId="{EB3CEDAD-AD1C-4C2C-8F0E-B7BABB8AF04F}" sibTransId="{20ED4B1C-52F2-46BC-BBF0-BE61D50A49B0}"/>
    <dgm:cxn modelId="{4D99D076-D30B-4E35-998F-2E04CCBCFD5D}" srcId="{D0C46BA2-8B93-4AC2-9C61-0C97940BECF0}" destId="{9F5DC284-65CB-473C-8A87-18DC087CE490}" srcOrd="1" destOrd="0" parTransId="{BE1AC3AD-B0E7-4298-A202-C9EF2D786DB4}" sibTransId="{AD0322FB-7DB2-4E6D-826E-18989B93FE92}"/>
    <dgm:cxn modelId="{A9123C93-996E-49CA-A701-3E77F0290D14}" type="presOf" srcId="{D0C46BA2-8B93-4AC2-9C61-0C97940BECF0}" destId="{CAA03B7A-FD51-4403-94FB-C8065C941ECD}" srcOrd="0" destOrd="0" presId="urn:microsoft.com/office/officeart/2008/layout/LinedList"/>
    <dgm:cxn modelId="{8E1017C3-6871-4342-8761-D69DBEDF2713}" type="presOf" srcId="{FD60A156-E452-4F0B-8F0D-6E2E1B7EE526}" destId="{72C279E3-A0E5-463F-A266-01AC83F7D5F5}" srcOrd="0" destOrd="0" presId="urn:microsoft.com/office/officeart/2008/layout/LinedList"/>
    <dgm:cxn modelId="{22EDDEFC-F22B-4AC3-8E7C-C4967DA8E4F3}" srcId="{D0C46BA2-8B93-4AC2-9C61-0C97940BECF0}" destId="{FD60A156-E452-4F0B-8F0D-6E2E1B7EE526}" srcOrd="3" destOrd="0" parTransId="{630B6373-FD1F-407B-BD85-3EA3B07116D6}" sibTransId="{1B1D5F86-3C11-432B-8968-7BEBF08F7515}"/>
    <dgm:cxn modelId="{ABC75527-9915-4DDA-9075-EF178738BD68}" type="presParOf" srcId="{CAA03B7A-FD51-4403-94FB-C8065C941ECD}" destId="{390C88D5-6FB7-49D2-9947-775D8D4D7113}" srcOrd="0" destOrd="0" presId="urn:microsoft.com/office/officeart/2008/layout/LinedList"/>
    <dgm:cxn modelId="{B6A79CDC-FBF8-47BE-BE7A-E9FD655B7DE4}" type="presParOf" srcId="{CAA03B7A-FD51-4403-94FB-C8065C941ECD}" destId="{FFAE9B9E-D748-471E-8947-BD0B1D783C3B}" srcOrd="1" destOrd="0" presId="urn:microsoft.com/office/officeart/2008/layout/LinedList"/>
    <dgm:cxn modelId="{91761F4A-0DEA-4322-B4BF-D74D0AF8B90F}" type="presParOf" srcId="{FFAE9B9E-D748-471E-8947-BD0B1D783C3B}" destId="{B11E43A1-A641-4580-AF84-4B21ED12EA81}" srcOrd="0" destOrd="0" presId="urn:microsoft.com/office/officeart/2008/layout/LinedList"/>
    <dgm:cxn modelId="{BC71B6FA-AE4C-4835-8514-4A972F53DE99}" type="presParOf" srcId="{FFAE9B9E-D748-471E-8947-BD0B1D783C3B}" destId="{E975B27E-B8DF-4A0E-907A-663F2DE40FF2}" srcOrd="1" destOrd="0" presId="urn:microsoft.com/office/officeart/2008/layout/LinedList"/>
    <dgm:cxn modelId="{6262F8F5-9B4A-4B40-B740-6F94B6D69AED}" type="presParOf" srcId="{CAA03B7A-FD51-4403-94FB-C8065C941ECD}" destId="{3969D338-D71C-4612-A6CB-B17FB541B3BE}" srcOrd="2" destOrd="0" presId="urn:microsoft.com/office/officeart/2008/layout/LinedList"/>
    <dgm:cxn modelId="{62DDE6FC-3030-493A-9C77-41BBC0C90EC0}" type="presParOf" srcId="{CAA03B7A-FD51-4403-94FB-C8065C941ECD}" destId="{F565E097-9E13-4D5D-A6CF-CFDD7BE4B590}" srcOrd="3" destOrd="0" presId="urn:microsoft.com/office/officeart/2008/layout/LinedList"/>
    <dgm:cxn modelId="{FD4F7D01-DC94-428B-8642-1005F970935B}" type="presParOf" srcId="{F565E097-9E13-4D5D-A6CF-CFDD7BE4B590}" destId="{6112EAAE-1B7D-49C5-8F6E-604CDDCAA419}" srcOrd="0" destOrd="0" presId="urn:microsoft.com/office/officeart/2008/layout/LinedList"/>
    <dgm:cxn modelId="{B73DEF9B-23C0-4953-9B38-1D4EB855D534}" type="presParOf" srcId="{F565E097-9E13-4D5D-A6CF-CFDD7BE4B590}" destId="{3799F202-79AE-4C03-870C-846BD15BC15D}" srcOrd="1" destOrd="0" presId="urn:microsoft.com/office/officeart/2008/layout/LinedList"/>
    <dgm:cxn modelId="{ED32C1FF-D05B-416B-A95F-022116915600}" type="presParOf" srcId="{CAA03B7A-FD51-4403-94FB-C8065C941ECD}" destId="{460E8689-C654-45E5-9520-8BA1E323E47D}" srcOrd="4" destOrd="0" presId="urn:microsoft.com/office/officeart/2008/layout/LinedList"/>
    <dgm:cxn modelId="{FE857AA9-255D-4DE6-B209-44B690AEC30C}" type="presParOf" srcId="{CAA03B7A-FD51-4403-94FB-C8065C941ECD}" destId="{57F1CE62-97CF-4837-86ED-80B3926C4EFF}" srcOrd="5" destOrd="0" presId="urn:microsoft.com/office/officeart/2008/layout/LinedList"/>
    <dgm:cxn modelId="{DB21F484-6A12-4B50-A39D-2AB2241E3B3C}" type="presParOf" srcId="{57F1CE62-97CF-4837-86ED-80B3926C4EFF}" destId="{C8CCB110-607E-48B2-B4F4-956BEFC0F389}" srcOrd="0" destOrd="0" presId="urn:microsoft.com/office/officeart/2008/layout/LinedList"/>
    <dgm:cxn modelId="{F193E2EC-AEBC-4F6C-B49C-4121EFE88518}" type="presParOf" srcId="{57F1CE62-97CF-4837-86ED-80B3926C4EFF}" destId="{DA029F24-29C2-42CE-BFD8-4EEA12AD44E8}" srcOrd="1" destOrd="0" presId="urn:microsoft.com/office/officeart/2008/layout/LinedList"/>
    <dgm:cxn modelId="{08BCC448-8369-4961-BD2E-534F2DC2AE21}" type="presParOf" srcId="{CAA03B7A-FD51-4403-94FB-C8065C941ECD}" destId="{CD166DCB-37C6-4B22-806B-2A121C624497}" srcOrd="6" destOrd="0" presId="urn:microsoft.com/office/officeart/2008/layout/LinedList"/>
    <dgm:cxn modelId="{5E538BCF-527B-418C-9E32-4BB2FC6F2797}" type="presParOf" srcId="{CAA03B7A-FD51-4403-94FB-C8065C941ECD}" destId="{454DA273-ED14-4FEA-BF07-B227A19715BF}" srcOrd="7" destOrd="0" presId="urn:microsoft.com/office/officeart/2008/layout/LinedList"/>
    <dgm:cxn modelId="{783D7E8A-8385-47D6-893F-5A84C64C7BD0}" type="presParOf" srcId="{454DA273-ED14-4FEA-BF07-B227A19715BF}" destId="{72C279E3-A0E5-463F-A266-01AC83F7D5F5}" srcOrd="0" destOrd="0" presId="urn:microsoft.com/office/officeart/2008/layout/LinedList"/>
    <dgm:cxn modelId="{61E6EC63-5142-454D-B53C-E8E657FD0CA9}" type="presParOf" srcId="{454DA273-ED14-4FEA-BF07-B227A19715BF}" destId="{C3B90462-A926-4468-A148-1BC9D38C17CE}" srcOrd="1" destOrd="0" presId="urn:microsoft.com/office/officeart/2008/layout/LinedList"/>
    <dgm:cxn modelId="{64CBE5D9-EC77-4CE3-A023-A76F9F248C72}" type="presParOf" srcId="{CAA03B7A-FD51-4403-94FB-C8065C941ECD}" destId="{F5F23148-C75C-4592-8E3A-9D75C36F78A8}" srcOrd="8" destOrd="0" presId="urn:microsoft.com/office/officeart/2008/layout/LinedList"/>
    <dgm:cxn modelId="{797F8B75-AC94-4C84-B03E-02D52105ED82}" type="presParOf" srcId="{CAA03B7A-FD51-4403-94FB-C8065C941ECD}" destId="{9B406961-C561-4421-997B-6872050B1B3B}" srcOrd="9" destOrd="0" presId="urn:microsoft.com/office/officeart/2008/layout/LinedList"/>
    <dgm:cxn modelId="{EACFD2AD-E2E4-488A-8789-8E9B9CAD963A}" type="presParOf" srcId="{9B406961-C561-4421-997B-6872050B1B3B}" destId="{182F2DAA-0178-4FA0-9602-9DA1330A0CD6}" srcOrd="0" destOrd="0" presId="urn:microsoft.com/office/officeart/2008/layout/LinedList"/>
    <dgm:cxn modelId="{F21B5B5F-EBE6-4E8F-80CD-041291973499}" type="presParOf" srcId="{9B406961-C561-4421-997B-6872050B1B3B}" destId="{918E2B9B-13B1-4DA8-8EF7-B16CE7AED2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DCC7C-FE57-43BD-AA55-A29BFB1B52C8}">
      <dsp:nvSpPr>
        <dsp:cNvPr id="0" name=""/>
        <dsp:cNvSpPr/>
      </dsp:nvSpPr>
      <dsp:spPr>
        <a:xfrm>
          <a:off x="0" y="0"/>
          <a:ext cx="11029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A0744-34A8-4631-A10B-D0CF3F0769F0}">
      <dsp:nvSpPr>
        <dsp:cNvPr id="0" name=""/>
        <dsp:cNvSpPr/>
      </dsp:nvSpPr>
      <dsp:spPr>
        <a:xfrm>
          <a:off x="0" y="0"/>
          <a:ext cx="11029950" cy="91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/>
            <a:t>Web-based survey on PFM modalities for COVID-19 health response</a:t>
          </a:r>
        </a:p>
      </dsp:txBody>
      <dsp:txXfrm>
        <a:off x="0" y="0"/>
        <a:ext cx="11029950" cy="919559"/>
      </dsp:txXfrm>
    </dsp:sp>
    <dsp:sp modelId="{0138D324-E342-4B02-8B0C-25E94F7E7099}">
      <dsp:nvSpPr>
        <dsp:cNvPr id="0" name=""/>
        <dsp:cNvSpPr/>
      </dsp:nvSpPr>
      <dsp:spPr>
        <a:xfrm>
          <a:off x="0" y="919559"/>
          <a:ext cx="11029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B4B15-76C6-4926-815D-3C4B585B5236}">
      <dsp:nvSpPr>
        <dsp:cNvPr id="0" name=""/>
        <dsp:cNvSpPr/>
      </dsp:nvSpPr>
      <dsp:spPr>
        <a:xfrm>
          <a:off x="0" y="919559"/>
          <a:ext cx="11029950" cy="91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/>
            <a:t>Quantitative review of budget allocations for COVID-19 health response</a:t>
          </a:r>
        </a:p>
      </dsp:txBody>
      <dsp:txXfrm>
        <a:off x="0" y="919559"/>
        <a:ext cx="11029950" cy="919559"/>
      </dsp:txXfrm>
    </dsp:sp>
    <dsp:sp modelId="{0A1EDD42-2E12-4BAE-B197-E318CF4AA482}">
      <dsp:nvSpPr>
        <dsp:cNvPr id="0" name=""/>
        <dsp:cNvSpPr/>
      </dsp:nvSpPr>
      <dsp:spPr>
        <a:xfrm>
          <a:off x="0" y="1839119"/>
          <a:ext cx="11029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83756-9BCB-484D-B727-0B1FDD0615B0}">
      <dsp:nvSpPr>
        <dsp:cNvPr id="0" name=""/>
        <dsp:cNvSpPr/>
      </dsp:nvSpPr>
      <dsp:spPr>
        <a:xfrm>
          <a:off x="0" y="1839119"/>
          <a:ext cx="11029950" cy="91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/>
            <a:t>Analysis of extra-budgetary funds for COVID-19</a:t>
          </a:r>
        </a:p>
      </dsp:txBody>
      <dsp:txXfrm>
        <a:off x="0" y="1839119"/>
        <a:ext cx="11029950" cy="919559"/>
      </dsp:txXfrm>
    </dsp:sp>
    <dsp:sp modelId="{A1E99317-3AEF-4E1A-8FC9-71DB1796076C}">
      <dsp:nvSpPr>
        <dsp:cNvPr id="0" name=""/>
        <dsp:cNvSpPr/>
      </dsp:nvSpPr>
      <dsp:spPr>
        <a:xfrm>
          <a:off x="0" y="2758678"/>
          <a:ext cx="11029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A0E25-3120-45A7-88B2-FCEF515333D4}">
      <dsp:nvSpPr>
        <dsp:cNvPr id="0" name=""/>
        <dsp:cNvSpPr/>
      </dsp:nvSpPr>
      <dsp:spPr>
        <a:xfrm>
          <a:off x="0" y="2758678"/>
          <a:ext cx="11029950" cy="91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/>
            <a:t>Scoping review of PFM stress points for COVID-19 vaccine roll-out</a:t>
          </a:r>
        </a:p>
      </dsp:txBody>
      <dsp:txXfrm>
        <a:off x="0" y="2758678"/>
        <a:ext cx="11029950" cy="919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C88D5-6FB7-49D2-9947-775D8D4D7113}">
      <dsp:nvSpPr>
        <dsp:cNvPr id="0" name=""/>
        <dsp:cNvSpPr/>
      </dsp:nvSpPr>
      <dsp:spPr>
        <a:xfrm>
          <a:off x="0" y="574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1E43A1-A641-4580-AF84-4B21ED12EA81}">
      <dsp:nvSpPr>
        <dsp:cNvPr id="0" name=""/>
        <dsp:cNvSpPr/>
      </dsp:nvSpPr>
      <dsp:spPr>
        <a:xfrm>
          <a:off x="0" y="574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Public financial management: why and how it matters for UHC? </a:t>
          </a:r>
          <a:r>
            <a:rPr lang="en-US" sz="1500" kern="1200" dirty="0"/>
            <a:t>Policy Note. UHC2030 Partnership. Geneva: https://www.uhc2030.org/blog-news-events/uhc2030-news/public-financial-management-for-universal-health-coverage-why-and-how-it-matters-555436/</a:t>
          </a:r>
        </a:p>
      </dsp:txBody>
      <dsp:txXfrm>
        <a:off x="0" y="574"/>
        <a:ext cx="7012370" cy="941596"/>
      </dsp:txXfrm>
    </dsp:sp>
    <dsp:sp modelId="{3969D338-D71C-4612-A6CB-B17FB541B3BE}">
      <dsp:nvSpPr>
        <dsp:cNvPr id="0" name=""/>
        <dsp:cNvSpPr/>
      </dsp:nvSpPr>
      <dsp:spPr>
        <a:xfrm>
          <a:off x="0" y="942171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798252"/>
                <a:satOff val="-766"/>
                <a:lumOff val="-5049"/>
                <a:alphaOff val="0"/>
                <a:tint val="98000"/>
                <a:lumMod val="110000"/>
              </a:schemeClr>
            </a:gs>
            <a:gs pos="84000">
              <a:schemeClr val="accent5">
                <a:hueOff val="798252"/>
                <a:satOff val="-766"/>
                <a:lumOff val="-504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798252"/>
              <a:satOff val="-766"/>
              <a:lumOff val="-504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12EAAE-1B7D-49C5-8F6E-604CDDCAA419}">
      <dsp:nvSpPr>
        <dsp:cNvPr id="0" name=""/>
        <dsp:cNvSpPr/>
      </dsp:nvSpPr>
      <dsp:spPr>
        <a:xfrm>
          <a:off x="0" y="942171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b="1" kern="1200" dirty="0"/>
            <a:t>How to budget for COVID-19 </a:t>
          </a:r>
          <a:r>
            <a:rPr lang="fr-CH" sz="1500" b="1" kern="1200" dirty="0" err="1"/>
            <a:t>response</a:t>
          </a:r>
          <a:r>
            <a:rPr lang="fr-CH" sz="1500" b="1" kern="1200" dirty="0"/>
            <a:t>? </a:t>
          </a:r>
          <a:r>
            <a:rPr lang="fr-CH" sz="1500" kern="1200" dirty="0"/>
            <a:t>WHO Policy Note, 2020: https://www.who.int/publications/m/item/how-to-budget-for-covid-19-response</a:t>
          </a:r>
        </a:p>
      </dsp:txBody>
      <dsp:txXfrm>
        <a:off x="0" y="942171"/>
        <a:ext cx="7012370" cy="941596"/>
      </dsp:txXfrm>
    </dsp:sp>
    <dsp:sp modelId="{460E8689-C654-45E5-9520-8BA1E323E47D}">
      <dsp:nvSpPr>
        <dsp:cNvPr id="0" name=""/>
        <dsp:cNvSpPr/>
      </dsp:nvSpPr>
      <dsp:spPr>
        <a:xfrm>
          <a:off x="0" y="1883767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1596505"/>
                <a:satOff val="-1531"/>
                <a:lumOff val="-10098"/>
                <a:alphaOff val="0"/>
                <a:tint val="98000"/>
                <a:lumMod val="110000"/>
              </a:schemeClr>
            </a:gs>
            <a:gs pos="84000">
              <a:schemeClr val="accent5">
                <a:hueOff val="1596505"/>
                <a:satOff val="-1531"/>
                <a:lumOff val="-10098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1596505"/>
              <a:satOff val="-1531"/>
              <a:lumOff val="-1009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CCB110-607E-48B2-B4F4-956BEFC0F389}">
      <dsp:nvSpPr>
        <dsp:cNvPr id="0" name=""/>
        <dsp:cNvSpPr/>
      </dsp:nvSpPr>
      <dsp:spPr>
        <a:xfrm>
          <a:off x="0" y="1883767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No calm after the storm: time to retool PFM in the health sector</a:t>
          </a:r>
          <a:r>
            <a:rPr lang="en-US" sz="1500" kern="1200"/>
            <a:t>, IMF blog post: https://blog-pfm.imf.org/pfmblog/2020/05/-no-calm-after-the-storm-retooling-pfm-in-the-health-sector-.html</a:t>
          </a:r>
        </a:p>
      </dsp:txBody>
      <dsp:txXfrm>
        <a:off x="0" y="1883767"/>
        <a:ext cx="7012370" cy="941596"/>
      </dsp:txXfrm>
    </dsp:sp>
    <dsp:sp modelId="{CD166DCB-37C6-4B22-806B-2A121C624497}">
      <dsp:nvSpPr>
        <dsp:cNvPr id="0" name=""/>
        <dsp:cNvSpPr/>
      </dsp:nvSpPr>
      <dsp:spPr>
        <a:xfrm>
          <a:off x="0" y="2825363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2394757"/>
                <a:satOff val="-2297"/>
                <a:lumOff val="-15146"/>
                <a:alphaOff val="0"/>
                <a:tint val="98000"/>
                <a:lumMod val="110000"/>
              </a:schemeClr>
            </a:gs>
            <a:gs pos="84000">
              <a:schemeClr val="accent5">
                <a:hueOff val="2394757"/>
                <a:satOff val="-2297"/>
                <a:lumOff val="-15146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2394757"/>
              <a:satOff val="-2297"/>
              <a:lumOff val="-1514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C279E3-A0E5-463F-A266-01AC83F7D5F5}">
      <dsp:nvSpPr>
        <dsp:cNvPr id="0" name=""/>
        <dsp:cNvSpPr/>
      </dsp:nvSpPr>
      <dsp:spPr>
        <a:xfrm>
          <a:off x="0" y="2825363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If you’re not ready, you need to adjust: </a:t>
          </a:r>
          <a:r>
            <a:rPr lang="en-US" sz="1500" kern="1200"/>
            <a:t>lessons for managing public finances from COVID-19, P4H blog post: https://p4h.world/index.php/en/blog-lessons-for-managing-public-finances-from-COVID-19-response</a:t>
          </a:r>
        </a:p>
      </dsp:txBody>
      <dsp:txXfrm>
        <a:off x="0" y="2825363"/>
        <a:ext cx="7012370" cy="941596"/>
      </dsp:txXfrm>
    </dsp:sp>
    <dsp:sp modelId="{F5F23148-C75C-4592-8E3A-9D75C36F78A8}">
      <dsp:nvSpPr>
        <dsp:cNvPr id="0" name=""/>
        <dsp:cNvSpPr/>
      </dsp:nvSpPr>
      <dsp:spPr>
        <a:xfrm>
          <a:off x="0" y="3766959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3193009"/>
                <a:satOff val="-3062"/>
                <a:lumOff val="-20195"/>
                <a:alphaOff val="0"/>
                <a:tint val="98000"/>
                <a:lumMod val="110000"/>
              </a:schemeClr>
            </a:gs>
            <a:gs pos="84000">
              <a:schemeClr val="accent5">
                <a:hueOff val="3193009"/>
                <a:satOff val="-3062"/>
                <a:lumOff val="-20195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3193009"/>
              <a:satOff val="-3062"/>
              <a:lumOff val="-2019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2F2DAA-0178-4FA0-9602-9DA1330A0CD6}">
      <dsp:nvSpPr>
        <dsp:cNvPr id="0" name=""/>
        <dsp:cNvSpPr/>
      </dsp:nvSpPr>
      <dsp:spPr>
        <a:xfrm>
          <a:off x="0" y="3766959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COVID-19 Funds in response to the pandemic response. </a:t>
          </a:r>
          <a:r>
            <a:rPr lang="en-US" sz="1500" kern="1200" dirty="0"/>
            <a:t>IMF Policy Note: https://blog-pfm.imf.org/pfmblog/2020/08/-covid-19-funds-in-response-to-the-pandemic-.html </a:t>
          </a:r>
        </a:p>
      </dsp:txBody>
      <dsp:txXfrm>
        <a:off x="0" y="3766959"/>
        <a:ext cx="7012370" cy="94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82EE0-014B-4F30-977D-3046F87D92D7}" type="datetimeFigureOut">
              <a:rPr lang="fr-CH" smtClean="0"/>
              <a:t>13.04.2021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5347F-EF9C-4F3A-9F57-14A3FBC901D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615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5347F-EF9C-4F3A-9F57-14A3FBC901D2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28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None/>
            </a:pPr>
            <a:endParaRPr lang="fr-CH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5347F-EF9C-4F3A-9F57-14A3FBC901D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425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5347F-EF9C-4F3A-9F57-14A3FBC901D2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369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H" sz="1200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5347F-EF9C-4F3A-9F57-14A3FBC901D2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390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5347F-EF9C-4F3A-9F57-14A3FBC901D2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93297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5347F-EF9C-4F3A-9F57-14A3FBC901D2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9833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5347F-EF9C-4F3A-9F57-14A3FBC901D2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669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7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2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72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A376-6EF5-494E-9D46-9749ABC3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86826-0B47-6D45-9A09-69FCB4B45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EEEF5-923E-8442-AC6F-9C077856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C8EDF8-6659-6E4C-90BD-22B736204CC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1934C-882A-704A-BC21-3458FD34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91F5C-FCA2-E84D-A32D-B99D310A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D4C9D2-29D6-6C46-BFC6-701A83D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4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A262B-FC1A-0943-BD05-F7E9E22B7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C6B37-F43C-1944-B459-1644A9849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2C000-D5A4-DA41-818F-C417C473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C8EDF8-6659-6E4C-90BD-22B736204CC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548F-D527-4C41-A131-43DD2369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34702-977A-B04D-8A17-8E170F31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D4C9D2-29D6-6C46-BFC6-701A83D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64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eader image for the site">
            <a:extLst>
              <a:ext uri="{FF2B5EF4-FFF2-40B4-BE49-F238E27FC236}">
                <a16:creationId xmlns:a16="http://schemas.microsoft.com/office/drawing/2014/main" id="{FA140E08-D486-402C-BD79-BD612121EC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8377" y="2224148"/>
            <a:ext cx="4775660" cy="1102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84C033-B64C-4F97-B814-1C42385FA358}"/>
              </a:ext>
            </a:extLst>
          </p:cNvPr>
          <p:cNvSpPr txBox="1"/>
          <p:nvPr userDrawn="1"/>
        </p:nvSpPr>
        <p:spPr>
          <a:xfrm>
            <a:off x="5006504" y="3467604"/>
            <a:ext cx="2255016" cy="32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041" dirty="0">
                <a:solidFill>
                  <a:schemeClr val="bg1"/>
                </a:solidFill>
              </a:rPr>
              <a:t>www.expertise.co.ke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100D60A0-89AF-43A3-A651-998E62A96766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54192" t="16788" r="32952" b="70356"/>
          <a:stretch/>
        </p:blipFill>
        <p:spPr>
          <a:xfrm>
            <a:off x="4806344" y="4134431"/>
            <a:ext cx="499430" cy="499420"/>
          </a:xfrm>
          <a:prstGeom prst="ellipse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20D3D08-8D46-4824-8463-532C36C6C66F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11784" t="16322" r="74289" b="70230"/>
          <a:stretch/>
        </p:blipFill>
        <p:spPr>
          <a:xfrm>
            <a:off x="5505625" y="4134431"/>
            <a:ext cx="499430" cy="499420"/>
          </a:xfrm>
          <a:prstGeom prst="ellipse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4390D6C-65A4-40B9-9ADA-DE894CED8E85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32919" t="36820" r="53154" b="49730"/>
          <a:stretch/>
        </p:blipFill>
        <p:spPr>
          <a:xfrm>
            <a:off x="6204906" y="4134431"/>
            <a:ext cx="499430" cy="499420"/>
          </a:xfrm>
          <a:prstGeom prst="ellipse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7102E4B-332B-436A-81E6-3C4F91895809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74454" t="16232" r="11617" b="69841"/>
          <a:stretch/>
        </p:blipFill>
        <p:spPr>
          <a:xfrm>
            <a:off x="6904188" y="4134431"/>
            <a:ext cx="499430" cy="4994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489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94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A376-6EF5-494E-9D46-9749ABC3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86826-0B47-6D45-9A09-69FCB4B45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EEEF5-923E-8442-AC6F-9C077856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C8EDF8-6659-6E4C-90BD-22B736204CC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1934C-882A-704A-BC21-3458FD34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91F5C-FCA2-E84D-A32D-B99D310A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D4C9D2-29D6-6C46-BFC6-701A83D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6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A262B-FC1A-0943-BD05-F7E9E22B7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C6B37-F43C-1944-B459-1644A9849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2C000-D5A4-DA41-818F-C417C473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C8EDF8-6659-6E4C-90BD-22B736204CC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548F-D527-4C41-A131-43DD2369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34702-977A-B04D-8A17-8E170F31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D4C9D2-29D6-6C46-BFC6-701A83D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6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2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1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6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3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7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98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cK 2. Slide Title">
            <a:extLst>
              <a:ext uri="{FF2B5EF4-FFF2-40B4-BE49-F238E27FC236}">
                <a16:creationId xmlns:a16="http://schemas.microsoft.com/office/drawing/2014/main" id="{8E8531FF-CC33-C54C-8814-EFC9E8141A1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gray">
          <a:xfrm>
            <a:off x="661077" y="552425"/>
            <a:ext cx="1091756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286">
            <a:extLst>
              <a:ext uri="{FF2B5EF4-FFF2-40B4-BE49-F238E27FC236}">
                <a16:creationId xmlns:a16="http://schemas.microsoft.com/office/drawing/2014/main" id="{C27AE9AA-7FAB-2145-A1CE-AD0C3FB1D3F7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gray">
          <a:xfrm>
            <a:off x="3454276" y="2640657"/>
            <a:ext cx="5736421" cy="175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9" name="McK Slide Elements">
            <a:extLst>
              <a:ext uri="{FF2B5EF4-FFF2-40B4-BE49-F238E27FC236}">
                <a16:creationId xmlns:a16="http://schemas.microsoft.com/office/drawing/2014/main" id="{5185CDE1-65F1-A84F-B02A-4D4C4FF03D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8758" y="6146801"/>
            <a:ext cx="9836585" cy="352425"/>
            <a:chOff x="75" y="3872"/>
            <a:chExt cx="4647" cy="222"/>
          </a:xfrm>
        </p:grpSpPr>
        <p:sp>
          <p:nvSpPr>
            <p:cNvPr id="10" name="McK 4. Footnote" hidden="1">
              <a:extLst>
                <a:ext uri="{FF2B5EF4-FFF2-40B4-BE49-F238E27FC236}">
                  <a16:creationId xmlns:a16="http://schemas.microsoft.com/office/drawing/2014/main" id="{22756673-A570-9F41-A9DA-20A29A473D35}"/>
                </a:ext>
              </a:extLst>
            </p:cNvPr>
            <p:cNvSpPr txBox="1">
              <a:spLocks noChangeArrowheads="1"/>
            </p:cNvSpPr>
            <p:nvPr userDrawn="1"/>
          </p:nvSpPr>
          <p:spPr bwMode="gray">
            <a:xfrm>
              <a:off x="75" y="3872"/>
              <a:ext cx="46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4775" indent="-104775" defTabSz="895350">
                <a:defRPr/>
              </a:pPr>
              <a:r>
                <a:rPr lang="en-US" altLang="zh-CN" sz="1000" dirty="0">
                  <a:latin typeface="Lato" panose="020F0502020204030203" pitchFamily="34" charset="77"/>
                  <a:ea typeface="SimSun" pitchFamily="2" charset="-122"/>
                </a:rPr>
                <a:t>1 Footnote</a:t>
              </a:r>
            </a:p>
          </p:txBody>
        </p:sp>
        <p:sp>
          <p:nvSpPr>
            <p:cNvPr id="11" name="McK 5. Source" hidden="1">
              <a:extLst>
                <a:ext uri="{FF2B5EF4-FFF2-40B4-BE49-F238E27FC236}">
                  <a16:creationId xmlns:a16="http://schemas.microsoft.com/office/drawing/2014/main" id="{5AC8B7BB-CEEA-F548-836E-08B1FE5072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5" y="3998"/>
              <a:ext cx="46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495300" indent="-495300" defTabSz="895350">
                <a:tabLst>
                  <a:tab pos="487363" algn="l"/>
                </a:tabLst>
                <a:defRPr/>
              </a:pPr>
              <a:r>
                <a:rPr lang="en-US" altLang="zh-CN" sz="1000" dirty="0">
                  <a:solidFill>
                    <a:srgbClr val="000000"/>
                  </a:solidFill>
                  <a:latin typeface="Lato" panose="020F0502020204030203" pitchFamily="34" charset="77"/>
                  <a:ea typeface="SimSun" pitchFamily="2" charset="-122"/>
                </a:rPr>
                <a:t>Source:	Source</a:t>
              </a:r>
            </a:p>
          </p:txBody>
        </p:sp>
      </p:grpSp>
      <p:sp>
        <p:nvSpPr>
          <p:cNvPr id="12" name="Rectangle 318">
            <a:extLst>
              <a:ext uri="{FF2B5EF4-FFF2-40B4-BE49-F238E27FC236}">
                <a16:creationId xmlns:a16="http://schemas.microsoft.com/office/drawing/2014/main" id="{F1B26567-FA2C-A74F-8CE8-8C51E67694AE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8"/>
            </p:custDataLst>
          </p:nvPr>
        </p:nvSpPr>
        <p:spPr bwMode="gray">
          <a:xfrm>
            <a:off x="1433116" y="6405662"/>
            <a:ext cx="15388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>
                <a:solidFill>
                  <a:schemeClr val="tx1"/>
                </a:solidFill>
                <a:latin typeface="Lato" panose="020F0502020204030203" pitchFamily="34" charset="77"/>
                <a:cs typeface="+mn-cs"/>
              </a:defRPr>
            </a:lvl1pPr>
          </a:lstStyle>
          <a:p>
            <a:pPr>
              <a:defRPr/>
            </a:pPr>
            <a:fld id="{48997AFD-0C3B-47BF-8889-82E401316E7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17D4A639-8537-1E42-8594-CF7E7E040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020" y="6005824"/>
            <a:ext cx="10642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US" sz="1000">
                <a:latin typeface="Lato" panose="020F0502020204030203" pitchFamily="34" charset="77"/>
                <a:ea typeface="MS PGothic" pitchFamily="34" charset="-128"/>
                <a:cs typeface="Lato" panose="020F0502020204030203" pitchFamily="34" charset="77"/>
              </a:defRPr>
            </a:lvl1pPr>
          </a:lstStyle>
          <a:p>
            <a:r>
              <a:rPr lang="en-US" dirty="0"/>
              <a:t>Footnote</a:t>
            </a:r>
          </a:p>
          <a:p>
            <a:r>
              <a:rPr lang="en-US" dirty="0"/>
              <a:t>Source: Source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7E1C7E-47A1-2248-9D99-4A3718D982F5}"/>
              </a:ext>
            </a:extLst>
          </p:cNvPr>
          <p:cNvGrpSpPr/>
          <p:nvPr userDrawn="1"/>
        </p:nvGrpSpPr>
        <p:grpSpPr>
          <a:xfrm>
            <a:off x="157021" y="552425"/>
            <a:ext cx="360040" cy="430887"/>
            <a:chOff x="157021" y="230188"/>
            <a:chExt cx="360040" cy="430887"/>
          </a:xfrm>
          <a:solidFill>
            <a:srgbClr val="FB8C23"/>
          </a:solidFill>
        </p:grpSpPr>
        <p:sp>
          <p:nvSpPr>
            <p:cNvPr id="15" name="Arrow: Chevron 24">
              <a:extLst>
                <a:ext uri="{FF2B5EF4-FFF2-40B4-BE49-F238E27FC236}">
                  <a16:creationId xmlns:a16="http://schemas.microsoft.com/office/drawing/2014/main" id="{35E3DC35-5CF9-B849-B19C-47B538F91D8A}"/>
                </a:ext>
              </a:extLst>
            </p:cNvPr>
            <p:cNvSpPr/>
            <p:nvPr userDrawn="1"/>
          </p:nvSpPr>
          <p:spPr bwMode="gray">
            <a:xfrm>
              <a:off x="157021" y="230188"/>
              <a:ext cx="216024" cy="430887"/>
            </a:xfrm>
            <a:prstGeom prst="chevron">
              <a:avLst>
                <a:gd name="adj" fmla="val 6182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895350">
                <a:buClr>
                  <a:schemeClr val="tx2"/>
                </a:buClr>
              </a:pPr>
              <a:endParaRPr lang="en-GB" dirty="0" err="1">
                <a:latin typeface="Lato" panose="020F0502020204030203" pitchFamily="34" charset="77"/>
              </a:endParaRPr>
            </a:p>
          </p:txBody>
        </p:sp>
        <p:sp>
          <p:nvSpPr>
            <p:cNvPr id="16" name="Arrow: Chevron 25">
              <a:extLst>
                <a:ext uri="{FF2B5EF4-FFF2-40B4-BE49-F238E27FC236}">
                  <a16:creationId xmlns:a16="http://schemas.microsoft.com/office/drawing/2014/main" id="{72986727-AC35-0B45-AB5F-98DC1E529E55}"/>
                </a:ext>
              </a:extLst>
            </p:cNvPr>
            <p:cNvSpPr/>
            <p:nvPr userDrawn="1"/>
          </p:nvSpPr>
          <p:spPr bwMode="gray">
            <a:xfrm>
              <a:off x="301037" y="230188"/>
              <a:ext cx="216024" cy="430887"/>
            </a:xfrm>
            <a:prstGeom prst="chevron">
              <a:avLst>
                <a:gd name="adj" fmla="val 6182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895350">
                <a:buClr>
                  <a:schemeClr val="tx2"/>
                </a:buClr>
              </a:pPr>
              <a:endParaRPr lang="en-GB" dirty="0" err="1">
                <a:latin typeface="Lato" panose="020F0502020204030203" pitchFamily="34" charset="77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0929666-FC56-EA42-B115-24A11BD515D2}"/>
              </a:ext>
            </a:extLst>
          </p:cNvPr>
          <p:cNvSpPr/>
          <p:nvPr userDrawn="1"/>
        </p:nvSpPr>
        <p:spPr bwMode="gray">
          <a:xfrm>
            <a:off x="1654076" y="6405662"/>
            <a:ext cx="9073008" cy="153888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895350">
              <a:buClr>
                <a:schemeClr val="tx2"/>
              </a:buClr>
            </a:pPr>
            <a:endParaRPr lang="en-GB" dirty="0" err="1">
              <a:latin typeface="Lato" panose="020F0502020204030203" pitchFamily="34" charset="77"/>
            </a:endParaRPr>
          </a:p>
        </p:txBody>
      </p:sp>
      <p:pic>
        <p:nvPicPr>
          <p:cNvPr id="18" name="Picture 1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720FE6D-FD76-B441-87FE-44D6A3F2B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18900" t="41731" r="14952" b="40550"/>
          <a:stretch/>
        </p:blipFill>
        <p:spPr>
          <a:xfrm>
            <a:off x="10799092" y="6313601"/>
            <a:ext cx="1073311" cy="2874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8C6B10B-0363-2F45-82EE-B8A33A6267AF}"/>
              </a:ext>
            </a:extLst>
          </p:cNvPr>
          <p:cNvSpPr/>
          <p:nvPr userDrawn="1"/>
        </p:nvSpPr>
        <p:spPr bwMode="gray">
          <a:xfrm>
            <a:off x="157020" y="6405662"/>
            <a:ext cx="1209023" cy="153888"/>
          </a:xfrm>
          <a:prstGeom prst="rect">
            <a:avLst/>
          </a:prstGeom>
          <a:solidFill>
            <a:srgbClr val="FB8C23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895350">
              <a:buClr>
                <a:schemeClr val="tx2"/>
              </a:buClr>
            </a:pPr>
            <a:endParaRPr lang="en-GB" dirty="0" err="1">
              <a:latin typeface="Lato" panose="020F0502020204030203" pitchFamily="34" charset="77"/>
            </a:endParaRPr>
          </a:p>
        </p:txBody>
      </p:sp>
      <p:sp>
        <p:nvSpPr>
          <p:cNvPr id="20" name="Freeform: Shape 26">
            <a:extLst>
              <a:ext uri="{FF2B5EF4-FFF2-40B4-BE49-F238E27FC236}">
                <a16:creationId xmlns:a16="http://schemas.microsoft.com/office/drawing/2014/main" id="{07B6C13E-F476-FD48-ABDE-F854775F7081}"/>
              </a:ext>
            </a:extLst>
          </p:cNvPr>
          <p:cNvSpPr/>
          <p:nvPr userDrawn="1"/>
        </p:nvSpPr>
        <p:spPr bwMode="gray">
          <a:xfrm flipH="1">
            <a:off x="0" y="0"/>
            <a:ext cx="2662188" cy="430887"/>
          </a:xfrm>
          <a:custGeom>
            <a:avLst/>
            <a:gdLst>
              <a:gd name="connsiteX0" fmla="*/ 2662188 w 2662188"/>
              <a:gd name="connsiteY0" fmla="*/ 0 h 430887"/>
              <a:gd name="connsiteX1" fmla="*/ 0 w 2662188"/>
              <a:gd name="connsiteY1" fmla="*/ 0 h 430887"/>
              <a:gd name="connsiteX2" fmla="*/ 360040 w 2662188"/>
              <a:gd name="connsiteY2" fmla="*/ 430887 h 430887"/>
              <a:gd name="connsiteX3" fmla="*/ 2662188 w 2662188"/>
              <a:gd name="connsiteY3" fmla="*/ 430887 h 430887"/>
              <a:gd name="connsiteX4" fmla="*/ 2662188 w 2662188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188" h="430887">
                <a:moveTo>
                  <a:pt x="2662188" y="0"/>
                </a:moveTo>
                <a:lnTo>
                  <a:pt x="0" y="0"/>
                </a:lnTo>
                <a:lnTo>
                  <a:pt x="360040" y="430887"/>
                </a:lnTo>
                <a:lnTo>
                  <a:pt x="2662188" y="430887"/>
                </a:lnTo>
                <a:lnTo>
                  <a:pt x="2662188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895350">
              <a:buClr>
                <a:schemeClr val="tx2"/>
              </a:buClr>
            </a:pPr>
            <a:endParaRPr lang="en-GB" dirty="0" err="1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250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6" r:id="rId2"/>
    <p:sldLayoutId id="2147483727" r:id="rId3"/>
    <p:sldLayoutId id="214748373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50000"/>
              <a:lumOff val="50000"/>
            </a:schemeClr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43AA137-695B-9547-8673-F67A2120906E}"/>
              </a:ext>
            </a:extLst>
          </p:cNvPr>
          <p:cNvGrpSpPr/>
          <p:nvPr userDrawn="1"/>
        </p:nvGrpSpPr>
        <p:grpSpPr>
          <a:xfrm>
            <a:off x="4155670" y="0"/>
            <a:ext cx="5893399" cy="6721474"/>
            <a:chOff x="3906880" y="1"/>
            <a:chExt cx="5893399" cy="6721474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7A7625E9-ECED-8147-80EB-7854C421130B}"/>
                </a:ext>
              </a:extLst>
            </p:cNvPr>
            <p:cNvSpPr/>
            <p:nvPr userDrawn="1"/>
          </p:nvSpPr>
          <p:spPr bwMode="gray">
            <a:xfrm>
              <a:off x="4468452" y="1"/>
              <a:ext cx="5331827" cy="6721474"/>
            </a:xfrm>
            <a:prstGeom prst="parallelogram">
              <a:avLst>
                <a:gd name="adj" fmla="val 71499"/>
              </a:avLst>
            </a:prstGeom>
            <a:solidFill>
              <a:srgbClr val="FB8C2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895350">
                <a:buClr>
                  <a:schemeClr val="tx2"/>
                </a:buClr>
              </a:pPr>
              <a:endParaRPr lang="en-GB" dirty="0" err="1">
                <a:latin typeface="Lato" panose="020F0502020204030203" pitchFamily="34" charset="77"/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9E2B123F-ABDC-BE43-8EB9-E3E076E3869F}"/>
                </a:ext>
              </a:extLst>
            </p:cNvPr>
            <p:cNvSpPr/>
            <p:nvPr userDrawn="1"/>
          </p:nvSpPr>
          <p:spPr bwMode="gray">
            <a:xfrm>
              <a:off x="3906880" y="5737000"/>
              <a:ext cx="841510" cy="984474"/>
            </a:xfrm>
            <a:prstGeom prst="parallelogram">
              <a:avLst>
                <a:gd name="adj" fmla="val 64688"/>
              </a:avLst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l"/>
              <a:endParaRPr lang="en-GB" dirty="0" err="1">
                <a:latin typeface="Lato" panose="020F0502020204030203" pitchFamily="34" charset="77"/>
              </a:endParaRPr>
            </a:p>
          </p:txBody>
        </p:sp>
        <p:sp>
          <p:nvSpPr>
            <p:cNvPr id="24" name="Freeform: Shape 35">
              <a:extLst>
                <a:ext uri="{FF2B5EF4-FFF2-40B4-BE49-F238E27FC236}">
                  <a16:creationId xmlns:a16="http://schemas.microsoft.com/office/drawing/2014/main" id="{92E5F49C-A42C-A94F-BDCA-ED8BBE4FEF94}"/>
                </a:ext>
              </a:extLst>
            </p:cNvPr>
            <p:cNvSpPr/>
            <p:nvPr userDrawn="1"/>
          </p:nvSpPr>
          <p:spPr bwMode="gray">
            <a:xfrm>
              <a:off x="4726004" y="2387065"/>
              <a:ext cx="2233061" cy="3349592"/>
            </a:xfrm>
            <a:custGeom>
              <a:avLst/>
              <a:gdLst>
                <a:gd name="connsiteX0" fmla="*/ 2233061 w 2233061"/>
                <a:gd name="connsiteY0" fmla="*/ 0 h 3349592"/>
                <a:gd name="connsiteX1" fmla="*/ 1944303 w 2233061"/>
                <a:gd name="connsiteY1" fmla="*/ 0 h 3349592"/>
                <a:gd name="connsiteX2" fmla="*/ 0 w 2233061"/>
                <a:gd name="connsiteY2" fmla="*/ 3349592 h 334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3061" h="3349592">
                  <a:moveTo>
                    <a:pt x="2233061" y="0"/>
                  </a:moveTo>
                  <a:lnTo>
                    <a:pt x="1944303" y="0"/>
                  </a:lnTo>
                  <a:lnTo>
                    <a:pt x="0" y="3349592"/>
                  </a:lnTo>
                </a:path>
              </a:pathLst>
            </a:custGeom>
            <a:noFill/>
            <a:ln w="38100">
              <a:solidFill>
                <a:srgbClr val="FB8C23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GB">
                <a:latin typeface="Lato" panose="020F0502020204030203" pitchFamily="34" charset="77"/>
              </a:endParaRPr>
            </a:p>
          </p:txBody>
        </p:sp>
      </p:grpSp>
      <p:grpSp>
        <p:nvGrpSpPr>
          <p:cNvPr id="25" name="McK Title Elements">
            <a:extLst>
              <a:ext uri="{FF2B5EF4-FFF2-40B4-BE49-F238E27FC236}">
                <a16:creationId xmlns:a16="http://schemas.microsoft.com/office/drawing/2014/main" id="{C5ABFFE8-02FD-2549-B994-C822634D59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79481" y="5630864"/>
            <a:ext cx="7055162" cy="484187"/>
            <a:chOff x="321" y="3547"/>
            <a:chExt cx="3333" cy="305"/>
          </a:xfrm>
        </p:grpSpPr>
        <p:sp>
          <p:nvSpPr>
            <p:cNvPr id="26" name="McK Document type" hidden="1">
              <a:extLst>
                <a:ext uri="{FF2B5EF4-FFF2-40B4-BE49-F238E27FC236}">
                  <a16:creationId xmlns:a16="http://schemas.microsoft.com/office/drawing/2014/main" id="{DFD4B97E-69E6-5F43-BFF8-184E794316DD}"/>
                </a:ext>
              </a:extLst>
            </p:cNvPr>
            <p:cNvSpPr txBox="1"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gray">
            <a:xfrm>
              <a:off x="321" y="3547"/>
              <a:ext cx="333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Lato" panose="020F0502020204030203" pitchFamily="34" charset="77"/>
                  <a:cs typeface="+mn-cs"/>
                </a:rPr>
                <a:t>Document type</a:t>
              </a:r>
            </a:p>
          </p:txBody>
        </p:sp>
        <p:sp>
          <p:nvSpPr>
            <p:cNvPr id="27" name="McK Date" hidden="1">
              <a:extLst>
                <a:ext uri="{FF2B5EF4-FFF2-40B4-BE49-F238E27FC236}">
                  <a16:creationId xmlns:a16="http://schemas.microsoft.com/office/drawing/2014/main" id="{313821A8-E6C9-9F42-97D3-062166115782}"/>
                </a:ext>
              </a:extLst>
            </p:cNvPr>
            <p:cNvSpPr txBox="1"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gray">
            <a:xfrm>
              <a:off x="321" y="3716"/>
              <a:ext cx="333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Lato" panose="020F0502020204030203" pitchFamily="34" charset="77"/>
                  <a:cs typeface="+mn-cs"/>
                </a:rPr>
                <a:t>Date</a:t>
              </a:r>
            </a:p>
          </p:txBody>
        </p:sp>
      </p:grpSp>
      <p:pic>
        <p:nvPicPr>
          <p:cNvPr id="31" name="Picture 3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967CF10-E7FC-D649-991B-54DD3794A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8900" t="41731" r="14952" b="40550"/>
          <a:stretch/>
        </p:blipFill>
        <p:spPr>
          <a:xfrm>
            <a:off x="303116" y="5520977"/>
            <a:ext cx="3591844" cy="9621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B24943-DFF9-D942-871D-6AFE56D08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703"/>
          <a:stretch/>
        </p:blipFill>
        <p:spPr>
          <a:xfrm>
            <a:off x="4990442" y="-1"/>
            <a:ext cx="6958671" cy="6721475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D6A1EEF-CE16-B143-A55B-5AF0FDB3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96" y="839990"/>
            <a:ext cx="7155000" cy="1146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E74E6-9197-0748-A3CC-C3549A9D3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496" y="2680218"/>
            <a:ext cx="5331827" cy="435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00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060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FB7F65-9106-4CAB-B5F1-B6B1476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996FEB-A7FD-41B5-AC7B-E2ED8B76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3AC5DB-7693-457F-ACCC-7E0B50B98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9DE51B-4C99-46DA-BAA8-AFBACAA9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96A87B-A6AF-49F9-A35C-DBCD32934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641075"/>
            <a:ext cx="11296733" cy="219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E2025-9572-2044-8D87-6B31CEC9B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76445"/>
            <a:ext cx="10993549" cy="1140874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FFFF"/>
                </a:solidFill>
              </a:rPr>
            </a:br>
            <a:r>
              <a:rPr lang="en-US" sz="2700" b="1" dirty="0">
                <a:solidFill>
                  <a:srgbClr val="FFFFFF"/>
                </a:solidFill>
              </a:rPr>
              <a:t>COVID-19 Vaccine Financing, Procurement and Distribution in Africa: Online peer-exchange and learning event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DA0E140-44B5-284A-AA9F-2FA1A3B1550C}"/>
              </a:ext>
            </a:extLst>
          </p:cNvPr>
          <p:cNvSpPr txBox="1">
            <a:spLocks/>
          </p:cNvSpPr>
          <p:nvPr/>
        </p:nvSpPr>
        <p:spPr>
          <a:xfrm>
            <a:off x="617260" y="2404118"/>
            <a:ext cx="10993546" cy="590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1FC17-69B5-46C3-937E-09F4337AAC87}"/>
              </a:ext>
            </a:extLst>
          </p:cNvPr>
          <p:cNvSpPr txBox="1"/>
          <p:nvPr/>
        </p:nvSpPr>
        <p:spPr>
          <a:xfrm>
            <a:off x="649331" y="5481390"/>
            <a:ext cx="10888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/>
              <a:t>PFM and COVID-19 vaccination</a:t>
            </a:r>
          </a:p>
          <a:p>
            <a:r>
              <a:rPr lang="fr-CH" sz="2400" dirty="0"/>
              <a:t>Hélène Barroy, Sr Public Finance Expert, World Health </a:t>
            </a:r>
            <a:r>
              <a:rPr lang="fr-CH" sz="2400" dirty="0" err="1"/>
              <a:t>Organization</a:t>
            </a:r>
            <a:endParaRPr lang="fr-CH" sz="2400" dirty="0"/>
          </a:p>
          <a:p>
            <a:endParaRPr lang="fr-CH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95B44-7043-416E-B612-9D6FB83434BE}"/>
              </a:ext>
            </a:extLst>
          </p:cNvPr>
          <p:cNvSpPr/>
          <p:nvPr/>
        </p:nvSpPr>
        <p:spPr>
          <a:xfrm>
            <a:off x="617259" y="3083932"/>
            <a:ext cx="10837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sz="1200" dirty="0">
              <a:solidFill>
                <a:schemeClr val="accent2"/>
              </a:solidFill>
            </a:endParaRPr>
          </a:p>
          <a:p>
            <a:r>
              <a:rPr lang="fr-CH" sz="2400" b="1" dirty="0" err="1">
                <a:solidFill>
                  <a:schemeClr val="accent2"/>
                </a:solidFill>
              </a:rPr>
              <a:t>Organized</a:t>
            </a:r>
            <a:r>
              <a:rPr lang="fr-CH" sz="2400" b="1" dirty="0">
                <a:solidFill>
                  <a:schemeClr val="accent2"/>
                </a:solidFill>
              </a:rPr>
              <a:t> by CABRI </a:t>
            </a:r>
            <a:r>
              <a:rPr lang="en-US" sz="2400" b="1" dirty="0">
                <a:solidFill>
                  <a:schemeClr val="accent2"/>
                </a:solidFill>
              </a:rPr>
              <a:t>| 13-14 April 2021</a:t>
            </a:r>
            <a:endParaRPr lang="fr-CH" sz="2400" b="1" dirty="0">
              <a:solidFill>
                <a:schemeClr val="accent2"/>
              </a:solidFill>
            </a:endParaRP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5EE8FB33-6542-4412-B461-4B72CB137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518" y="6067242"/>
            <a:ext cx="177230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7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6901-5902-45A9-A6D9-DBE5A94B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dirty="0"/>
              <a:t>BACKGROUND: COVID-19 &amp; public </a:t>
            </a:r>
            <a:r>
              <a:rPr lang="fr-CH" sz="3600" dirty="0" err="1"/>
              <a:t>fundING</a:t>
            </a:r>
            <a:endParaRPr lang="fr-CH" sz="3600" dirty="0"/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B6DD3B4C-07EE-4519-B7CE-2FF842BE7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9288" y="2362135"/>
            <a:ext cx="7897327" cy="45821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E3FFAA-F7F9-4D01-86C3-AEB63952EA0C}"/>
              </a:ext>
            </a:extLst>
          </p:cNvPr>
          <p:cNvSpPr/>
          <p:nvPr/>
        </p:nvSpPr>
        <p:spPr>
          <a:xfrm>
            <a:off x="1262743" y="1835452"/>
            <a:ext cx="10000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Per capita budget allocations for the COVID-19 health response by spending range, constant US$ 2018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994F17-E18B-4354-A898-DEDF86554182}"/>
              </a:ext>
            </a:extLst>
          </p:cNvPr>
          <p:cNvSpPr/>
          <p:nvPr/>
        </p:nvSpPr>
        <p:spPr>
          <a:xfrm>
            <a:off x="0" y="6402948"/>
            <a:ext cx="2198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dirty="0"/>
              <a:t>Source:  GHER, WHO, 2020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1401E6D4-75A0-4DF3-8952-3B970D3A6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2712" y="6101641"/>
            <a:ext cx="177230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9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3FB91-12D1-47EA-AED1-F7DA233B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does PFM matter?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EA50E3-40D8-41D8-BB1B-BDBE07B391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2787" r="22818" b="2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DFD4F-6229-49B0-B4AD-490B22768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830" y="2197910"/>
            <a:ext cx="5408794" cy="4045683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3100" b="1" dirty="0"/>
              <a:t>Key PFM challenges in the COVID-19 response (prior to vaccine roll-out):</a:t>
            </a:r>
          </a:p>
          <a:p>
            <a:pPr marL="0" indent="0">
              <a:buNone/>
            </a:pPr>
            <a:endParaRPr lang="en-US" sz="31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2"/>
                </a:solidFill>
              </a:rPr>
              <a:t>Rigidities in budget formulation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2"/>
                </a:solidFill>
              </a:rPr>
              <a:t>Misaligned spending modalities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2"/>
                </a:solidFill>
              </a:rPr>
              <a:t>Weak reporting systems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9BD7CE01-A62C-457E-A980-01D9A575EE13}"/>
              </a:ext>
            </a:extLst>
          </p:cNvPr>
          <p:cNvSpPr/>
          <p:nvPr/>
        </p:nvSpPr>
        <p:spPr>
          <a:xfrm>
            <a:off x="3731510" y="2685136"/>
            <a:ext cx="1020640" cy="299634"/>
          </a:xfrm>
          <a:prstGeom prst="roundRect">
            <a:avLst/>
          </a:prstGeom>
          <a:ln>
            <a:solidFill>
              <a:srgbClr val="006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900" b="1" kern="1200" dirty="0">
                <a:solidFill>
                  <a:schemeClr val="accent2"/>
                </a:solidFill>
                <a:effectLst/>
                <a:ea typeface="DengXian"/>
                <a:cs typeface="Arial"/>
              </a:rPr>
              <a:t>Budget Formulation</a:t>
            </a:r>
            <a:endParaRPr lang="fr-FR" sz="900" b="1" dirty="0">
              <a:solidFill>
                <a:schemeClr val="accent2"/>
              </a:solidFill>
              <a:effectLst/>
              <a:latin typeface="Times New Roman"/>
              <a:ea typeface="DengXian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491754A0-2A02-4115-9870-2E1A7D8A223D}"/>
              </a:ext>
            </a:extLst>
          </p:cNvPr>
          <p:cNvSpPr/>
          <p:nvPr/>
        </p:nvSpPr>
        <p:spPr>
          <a:xfrm>
            <a:off x="2436679" y="5636566"/>
            <a:ext cx="1177710" cy="264563"/>
          </a:xfrm>
          <a:prstGeom prst="roundRect">
            <a:avLst/>
          </a:prstGeom>
          <a:ln>
            <a:solidFill>
              <a:srgbClr val="006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900" b="1" kern="1200" dirty="0">
                <a:solidFill>
                  <a:schemeClr val="accent2"/>
                </a:solidFill>
                <a:effectLst/>
                <a:ea typeface="DengXian"/>
                <a:cs typeface="Arial"/>
              </a:rPr>
              <a:t>Budget Execution</a:t>
            </a:r>
            <a:endParaRPr lang="fr-FR" sz="900" dirty="0">
              <a:solidFill>
                <a:schemeClr val="accent2"/>
              </a:solidFill>
              <a:effectLst/>
              <a:latin typeface="Times New Roman"/>
              <a:ea typeface="DengXian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3BE33A49-C2F7-4A73-AC3E-90D8645CBEFB}"/>
              </a:ext>
            </a:extLst>
          </p:cNvPr>
          <p:cNvSpPr/>
          <p:nvPr/>
        </p:nvSpPr>
        <p:spPr>
          <a:xfrm>
            <a:off x="1444493" y="2703279"/>
            <a:ext cx="1020640" cy="299634"/>
          </a:xfrm>
          <a:prstGeom prst="roundRect">
            <a:avLst/>
          </a:prstGeom>
          <a:ln>
            <a:solidFill>
              <a:srgbClr val="006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900" b="1" kern="1200" dirty="0">
                <a:solidFill>
                  <a:schemeClr val="accent2"/>
                </a:solidFill>
                <a:effectLst/>
                <a:ea typeface="DengXian"/>
                <a:cs typeface="Arial"/>
              </a:rPr>
              <a:t>Budget Monitoring</a:t>
            </a:r>
            <a:endParaRPr lang="fr-FR" sz="900" dirty="0">
              <a:solidFill>
                <a:schemeClr val="accent2"/>
              </a:solidFill>
              <a:effectLst/>
              <a:latin typeface="Times New Roman"/>
              <a:ea typeface="DengXi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6FBDEC-2B0A-4453-A51D-EEDDC5E50ECC}"/>
              </a:ext>
            </a:extLst>
          </p:cNvPr>
          <p:cNvSpPr txBox="1"/>
          <p:nvPr/>
        </p:nvSpPr>
        <p:spPr>
          <a:xfrm>
            <a:off x="1932067" y="6423042"/>
            <a:ext cx="2164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Source: WHO &amp; R4D, 2017</a:t>
            </a:r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21752018-7993-4D0A-B5A4-0DAB95F63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097" y="6190819"/>
            <a:ext cx="177230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A3274-E4D0-4547-9410-53EE1606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fr-CH" sz="3600" dirty="0" err="1">
                <a:solidFill>
                  <a:srgbClr val="FFFEFF"/>
                </a:solidFill>
              </a:rPr>
              <a:t>Who</a:t>
            </a:r>
            <a:r>
              <a:rPr lang="fr-CH" sz="3600" dirty="0">
                <a:solidFill>
                  <a:srgbClr val="FFFEFF"/>
                </a:solidFill>
              </a:rPr>
              <a:t> PFM </a:t>
            </a:r>
            <a:r>
              <a:rPr lang="fr-CH" sz="3600" dirty="0" err="1">
                <a:solidFill>
                  <a:srgbClr val="FFFEFF"/>
                </a:solidFill>
              </a:rPr>
              <a:t>work</a:t>
            </a:r>
            <a:r>
              <a:rPr lang="fr-CH" sz="3600" dirty="0">
                <a:solidFill>
                  <a:srgbClr val="FFFEFF"/>
                </a:solidFill>
              </a:rPr>
              <a:t> on covid-19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1CB484-09FF-4F1A-911B-8626AE2A9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16342"/>
              </p:ext>
            </p:extLst>
          </p:nvPr>
        </p:nvGraphicFramePr>
        <p:xfrm>
          <a:off x="581192" y="2477606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E3E9A441-4442-4E30-83C6-506A3D9158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8502" y="6155844"/>
            <a:ext cx="1772306" cy="54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7EDD74-2E6A-4530-9796-5A169B981325}"/>
              </a:ext>
            </a:extLst>
          </p:cNvPr>
          <p:cNvSpPr/>
          <p:nvPr/>
        </p:nvSpPr>
        <p:spPr>
          <a:xfrm>
            <a:off x="431800" y="5295900"/>
            <a:ext cx="103251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829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E8983-2AEB-4A71-AF6C-419CBBF89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38" r="9091" b="67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99DA64-33CD-4F0D-9A5B-51FFFB2C9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2433234"/>
            <a:ext cx="3412067" cy="297180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CH" sz="3300" cap="none" dirty="0">
                <a:solidFill>
                  <a:schemeClr val="bg1"/>
                </a:solidFill>
              </a:rPr>
              <a:t>COVID-19 vaccine roll-out </a:t>
            </a:r>
            <a:r>
              <a:rPr lang="fr-CH" sz="3300" cap="none" dirty="0" err="1">
                <a:solidFill>
                  <a:schemeClr val="bg1"/>
                </a:solidFill>
              </a:rPr>
              <a:t>is</a:t>
            </a:r>
            <a:r>
              <a:rPr lang="fr-CH" sz="3300" cap="none" dirty="0">
                <a:solidFill>
                  <a:schemeClr val="bg1"/>
                </a:solidFill>
              </a:rPr>
              <a:t> </a:t>
            </a:r>
            <a:r>
              <a:rPr lang="fr-CH" sz="3300" cap="none" dirty="0" err="1">
                <a:solidFill>
                  <a:schemeClr val="bg1"/>
                </a:solidFill>
              </a:rPr>
              <a:t>affected</a:t>
            </a:r>
            <a:r>
              <a:rPr lang="fr-CH" sz="3300" cap="none" dirty="0">
                <a:solidFill>
                  <a:schemeClr val="bg1"/>
                </a:solidFill>
              </a:rPr>
              <a:t> by </a:t>
            </a:r>
            <a:r>
              <a:rPr lang="fr-CH" sz="3300" cap="none" dirty="0" err="1">
                <a:solidFill>
                  <a:schemeClr val="bg1"/>
                </a:solidFill>
              </a:rPr>
              <a:t>systemic</a:t>
            </a:r>
            <a:r>
              <a:rPr lang="fr-CH" sz="3300" cap="none" dirty="0">
                <a:solidFill>
                  <a:schemeClr val="bg1"/>
                </a:solidFill>
              </a:rPr>
              <a:t> and vaccination-</a:t>
            </a:r>
            <a:r>
              <a:rPr lang="fr-CH" sz="3300" cap="none" dirty="0" err="1">
                <a:solidFill>
                  <a:schemeClr val="bg1"/>
                </a:solidFill>
              </a:rPr>
              <a:t>specific</a:t>
            </a:r>
            <a:r>
              <a:rPr lang="fr-CH" sz="3300" cap="none" dirty="0">
                <a:solidFill>
                  <a:schemeClr val="bg1"/>
                </a:solidFill>
              </a:rPr>
              <a:t> PFM </a:t>
            </a:r>
            <a:r>
              <a:rPr lang="fr-CH" sz="3300" cap="none" dirty="0" err="1">
                <a:solidFill>
                  <a:schemeClr val="bg1"/>
                </a:solidFill>
              </a:rPr>
              <a:t>bottlenecks</a:t>
            </a:r>
            <a:r>
              <a:rPr lang="fr-CH" sz="3300" cap="none" dirty="0">
                <a:solidFill>
                  <a:schemeClr val="bg1"/>
                </a:solidFill>
              </a:rPr>
              <a:t>…</a:t>
            </a:r>
            <a:br>
              <a:rPr lang="fr-CH" sz="3300" cap="none" dirty="0">
                <a:solidFill>
                  <a:schemeClr val="bg1"/>
                </a:solidFill>
              </a:rPr>
            </a:br>
            <a:br>
              <a:rPr lang="fr-CH" sz="3300" cap="none" dirty="0">
                <a:solidFill>
                  <a:schemeClr val="bg1"/>
                </a:solidFill>
              </a:rPr>
            </a:br>
            <a:r>
              <a:rPr lang="fr-CH" sz="3300" cap="none" dirty="0" err="1">
                <a:solidFill>
                  <a:srgbClr val="FF0000"/>
                </a:solidFill>
              </a:rPr>
              <a:t>However</a:t>
            </a:r>
            <a:r>
              <a:rPr lang="fr-CH" sz="3300" cap="none" dirty="0">
                <a:solidFill>
                  <a:srgbClr val="FF0000"/>
                </a:solidFill>
              </a:rPr>
              <a:t>, </a:t>
            </a:r>
            <a:r>
              <a:rPr lang="fr-CH" sz="3300" cap="none" dirty="0" err="1">
                <a:solidFill>
                  <a:srgbClr val="FF0000"/>
                </a:solidFill>
              </a:rPr>
              <a:t>those</a:t>
            </a:r>
            <a:r>
              <a:rPr lang="fr-CH" sz="3300" cap="none" dirty="0">
                <a:solidFill>
                  <a:srgbClr val="FF0000"/>
                </a:solidFill>
              </a:rPr>
              <a:t> </a:t>
            </a:r>
            <a:r>
              <a:rPr lang="fr-CH" sz="3300" cap="none" dirty="0" err="1">
                <a:solidFill>
                  <a:srgbClr val="FF0000"/>
                </a:solidFill>
              </a:rPr>
              <a:t>bottlenecks</a:t>
            </a:r>
            <a:r>
              <a:rPr lang="fr-CH" sz="3300" cap="none" dirty="0">
                <a:solidFill>
                  <a:srgbClr val="FF0000"/>
                </a:solidFill>
              </a:rPr>
              <a:t> </a:t>
            </a:r>
            <a:r>
              <a:rPr lang="fr-CH" sz="3300" cap="none" dirty="0" err="1">
                <a:solidFill>
                  <a:srgbClr val="FF0000"/>
                </a:solidFill>
              </a:rPr>
              <a:t>may</a:t>
            </a:r>
            <a:r>
              <a:rPr lang="fr-CH" sz="3300" cap="none" dirty="0">
                <a:solidFill>
                  <a:srgbClr val="FF0000"/>
                </a:solidFill>
              </a:rPr>
              <a:t> not </a:t>
            </a:r>
            <a:r>
              <a:rPr lang="fr-CH" sz="3300" cap="none" dirty="0" err="1">
                <a:solidFill>
                  <a:srgbClr val="FF0000"/>
                </a:solidFill>
              </a:rPr>
              <a:t>be</a:t>
            </a:r>
            <a:r>
              <a:rPr lang="fr-CH" sz="3300" cap="none" dirty="0">
                <a:solidFill>
                  <a:srgbClr val="FF0000"/>
                </a:solidFill>
              </a:rPr>
              <a:t> </a:t>
            </a:r>
            <a:r>
              <a:rPr lang="fr-CH" sz="3300" cap="none" dirty="0" err="1">
                <a:solidFill>
                  <a:srgbClr val="FF0000"/>
                </a:solidFill>
              </a:rPr>
              <a:t>well</a:t>
            </a:r>
            <a:r>
              <a:rPr lang="fr-CH" sz="3300" cap="none" dirty="0">
                <a:solidFill>
                  <a:srgbClr val="FF0000"/>
                </a:solidFill>
              </a:rPr>
              <a:t> </a:t>
            </a:r>
            <a:r>
              <a:rPr lang="fr-CH" sz="3300" cap="none" dirty="0" err="1">
                <a:solidFill>
                  <a:srgbClr val="FF0000"/>
                </a:solidFill>
              </a:rPr>
              <a:t>captured</a:t>
            </a:r>
            <a:r>
              <a:rPr lang="fr-CH" sz="3300" cap="none" dirty="0">
                <a:solidFill>
                  <a:srgbClr val="FF0000"/>
                </a:solidFill>
              </a:rPr>
              <a:t> in </a:t>
            </a:r>
            <a:r>
              <a:rPr lang="fr-CH" sz="3300" cap="none" dirty="0" err="1">
                <a:solidFill>
                  <a:srgbClr val="FF0000"/>
                </a:solidFill>
              </a:rPr>
              <a:t>deployment</a:t>
            </a:r>
            <a:r>
              <a:rPr lang="fr-CH" sz="3300" cap="none" dirty="0">
                <a:solidFill>
                  <a:srgbClr val="FF0000"/>
                </a:solidFill>
              </a:rPr>
              <a:t> plans</a:t>
            </a:r>
            <a:endParaRPr lang="fr-CH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1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A6F4-A0F7-4492-BE1A-D8287D62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MAPPING KEY PFM ISSUES FOR COVID-19 VACCINE ROLL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E33AA-13EA-4BB2-96EF-C8D3486FE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BUDGET FORMULATION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34E9E-C048-4072-8407-C94BBA62D9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CH" sz="2400" dirty="0"/>
              <a:t>Budget </a:t>
            </a:r>
            <a:r>
              <a:rPr lang="fr-CH" sz="2400" dirty="0" err="1"/>
              <a:t>estimates</a:t>
            </a:r>
            <a:endParaRPr lang="fr-CH" sz="2400" dirty="0"/>
          </a:p>
          <a:p>
            <a:r>
              <a:rPr lang="fr-CH" sz="2400" dirty="0"/>
              <a:t>Budget planning</a:t>
            </a:r>
          </a:p>
          <a:p>
            <a:r>
              <a:rPr lang="fr-CH" sz="2400" dirty="0"/>
              <a:t>Budget structure</a:t>
            </a:r>
          </a:p>
          <a:p>
            <a:r>
              <a:rPr lang="fr-CH" sz="2400" dirty="0"/>
              <a:t>Budget </a:t>
            </a:r>
            <a:r>
              <a:rPr lang="fr-CH" sz="2400" dirty="0" err="1"/>
              <a:t>holders</a:t>
            </a:r>
            <a:endParaRPr lang="fr-CH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D0955-04BC-46BC-A472-4737615FF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H" dirty="0"/>
              <a:t>BUDGET EXECUTION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ED05D-ED4F-4DF1-9BCD-44233067C5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Central and sub-national spending authorization</a:t>
            </a:r>
            <a:endParaRPr lang="fr-CH" sz="2400" dirty="0"/>
          </a:p>
          <a:p>
            <a:r>
              <a:rPr lang="en-US" sz="2400" dirty="0"/>
              <a:t>Procurement rules</a:t>
            </a:r>
            <a:endParaRPr lang="fr-CH" sz="2400" dirty="0"/>
          </a:p>
          <a:p>
            <a:r>
              <a:rPr lang="en-US" sz="2400" dirty="0"/>
              <a:t>Provider contracting modalities</a:t>
            </a:r>
            <a:endParaRPr lang="fr-CH" sz="2400" dirty="0"/>
          </a:p>
          <a:p>
            <a:r>
              <a:rPr lang="en-US" sz="2400" dirty="0"/>
              <a:t>Payment and incentives to providers</a:t>
            </a:r>
            <a:endParaRPr lang="fr-CH" sz="2400" dirty="0"/>
          </a:p>
          <a:p>
            <a:r>
              <a:rPr lang="en-US" sz="2400" dirty="0"/>
              <a:t>Rules for resource use by providers</a:t>
            </a:r>
            <a:endParaRPr lang="fr-CH" sz="2400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2978AA-74A8-4AF9-9F78-987E9A4598C4}"/>
              </a:ext>
            </a:extLst>
          </p:cNvPr>
          <p:cNvSpPr/>
          <p:nvPr/>
        </p:nvSpPr>
        <p:spPr>
          <a:xfrm>
            <a:off x="682753" y="3755136"/>
            <a:ext cx="2670048" cy="1207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B6D560-A26B-4F4F-8159-179F927C18EC}"/>
              </a:ext>
            </a:extLst>
          </p:cNvPr>
          <p:cNvSpPr/>
          <p:nvPr/>
        </p:nvSpPr>
        <p:spPr>
          <a:xfrm>
            <a:off x="5974292" y="4580891"/>
            <a:ext cx="5534955" cy="1240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42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59BEA-3691-4851-99D9-7442F4E2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fr-CH" sz="3600" dirty="0"/>
              <a:t>CONCLUDING THOUGHTS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E06C21-6F24-4173-BD6D-BDACCA1D6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443"/>
            <a:ext cx="8142491" cy="4237753"/>
          </a:xfrm>
        </p:spPr>
        <p:txBody>
          <a:bodyPr>
            <a:normAutofit/>
          </a:bodyPr>
          <a:lstStyle/>
          <a:p>
            <a:r>
              <a:rPr lang="fr-CH" sz="2300" dirty="0"/>
              <a:t>PFM </a:t>
            </a:r>
            <a:r>
              <a:rPr lang="fr-CH" sz="2300" dirty="0" err="1"/>
              <a:t>is</a:t>
            </a:r>
            <a:r>
              <a:rPr lang="fr-CH" sz="2300" dirty="0"/>
              <a:t> </a:t>
            </a:r>
            <a:r>
              <a:rPr lang="fr-CH" sz="2300" dirty="0">
                <a:solidFill>
                  <a:schemeClr val="accent2"/>
                </a:solidFill>
              </a:rPr>
              <a:t>NOT a second-class issue </a:t>
            </a:r>
            <a:r>
              <a:rPr lang="fr-CH" sz="2300" dirty="0" err="1"/>
              <a:t>when</a:t>
            </a:r>
            <a:r>
              <a:rPr lang="fr-CH" sz="2300" dirty="0"/>
              <a:t> </a:t>
            </a:r>
            <a:r>
              <a:rPr lang="fr-CH" sz="2300" dirty="0" err="1"/>
              <a:t>it</a:t>
            </a:r>
            <a:r>
              <a:rPr lang="fr-CH" sz="2300" dirty="0"/>
              <a:t> </a:t>
            </a:r>
            <a:r>
              <a:rPr lang="fr-CH" sz="2300" dirty="0" err="1"/>
              <a:t>comes</a:t>
            </a:r>
            <a:r>
              <a:rPr lang="fr-CH" sz="2300" dirty="0"/>
              <a:t> to COVID-19</a:t>
            </a:r>
          </a:p>
          <a:p>
            <a:r>
              <a:rPr lang="en-US" sz="2300" dirty="0">
                <a:solidFill>
                  <a:schemeClr val="accent2"/>
                </a:solidFill>
              </a:rPr>
              <a:t>Adjusting PFM systems </a:t>
            </a:r>
            <a:r>
              <a:rPr lang="en-US" sz="2300" dirty="0"/>
              <a:t>can ensure that funds are quickly allocated and that those on the frontlines can access and spend funds effectively</a:t>
            </a:r>
          </a:p>
          <a:p>
            <a:r>
              <a:rPr lang="en-US" sz="2300" dirty="0">
                <a:solidFill>
                  <a:schemeClr val="accent2"/>
                </a:solidFill>
              </a:rPr>
              <a:t>Maintaining some PFM adjustments throughout the recovery phase </a:t>
            </a:r>
            <a:r>
              <a:rPr lang="en-US" sz="2300" dirty="0"/>
              <a:t>can create a more supportive PFM environment for future health spending</a:t>
            </a:r>
          </a:p>
          <a:p>
            <a:r>
              <a:rPr lang="en-US" sz="2300" dirty="0"/>
              <a:t>COVID-19 offers an opportunity to build </a:t>
            </a:r>
            <a:r>
              <a:rPr lang="en-US" sz="2300" u="sng" dirty="0">
                <a:solidFill>
                  <a:schemeClr val="accent2"/>
                </a:solidFill>
              </a:rPr>
              <a:t>a renewed understanding of PFM bottlenecks </a:t>
            </a:r>
            <a:r>
              <a:rPr lang="en-US" sz="2300" dirty="0"/>
              <a:t>and to create new policy solutions between health and PFM authorities.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fr-CH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EBDFAE-435D-4EF6-AE04-36180A16BC78}"/>
              </a:ext>
            </a:extLst>
          </p:cNvPr>
          <p:cNvSpPr txBox="1">
            <a:spLocks/>
          </p:cNvSpPr>
          <p:nvPr/>
        </p:nvSpPr>
        <p:spPr>
          <a:xfrm>
            <a:off x="0" y="3302893"/>
            <a:ext cx="7225075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E1F20-CA3D-4206-B475-34A00FA05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"/>
          <a:stretch/>
        </p:blipFill>
        <p:spPr bwMode="auto">
          <a:xfrm>
            <a:off x="8599691" y="2435807"/>
            <a:ext cx="3135109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05AB8A2-5F78-40DB-8CFB-CA236EEE6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092" y="6155844"/>
            <a:ext cx="177230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2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E8BCA1D-ACDF-4D63-9AA0-366C4F85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3708C-1ACD-4284-945A-A02CB872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CH" sz="3600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B82E3F-D9C4-42E7-AABF-D760C2F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145784-B126-48E6-B33B-0BEA2EBF1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AD7FED-ECA8-4F84-9067-C1B1E9610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DF12F2-5059-41AC-A8BD-D5E115CD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47F5D783-6A03-4195-9E86-D0CB5660D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644627"/>
              </p:ext>
            </p:extLst>
          </p:nvPr>
        </p:nvGraphicFramePr>
        <p:xfrm>
          <a:off x="4598438" y="1348755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3053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sb2sVfSUeRb6lou2Rus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0tWjjxYkGFQG0yA5os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1lipXnJE6ovyh4G8z36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WCziMLa0Kay12HMEHk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EJnD25EEKxglu3kiH1TQ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Custom Design">
  <a:themeElements>
    <a:clrScheme name="EGCL Colors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F2D4"/>
      </a:accent1>
      <a:accent2>
        <a:srgbClr val="FB8C23"/>
      </a:accent2>
      <a:accent3>
        <a:srgbClr val="7F7F7F"/>
      </a:accent3>
      <a:accent4>
        <a:srgbClr val="D8D8D8"/>
      </a:accent4>
      <a:accent5>
        <a:srgbClr val="1D3F86"/>
      </a:accent5>
      <a:accent6>
        <a:srgbClr val="424242"/>
      </a:accent6>
      <a:hlink>
        <a:srgbClr val="0C19FF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94BAD71727FD4FB78CC25DFF71DC95" ma:contentTypeVersion="13" ma:contentTypeDescription="Create a new document." ma:contentTypeScope="" ma:versionID="a345c0dd52640c7f305c3b4bf16b93ed">
  <xsd:schema xmlns:xsd="http://www.w3.org/2001/XMLSchema" xmlns:xs="http://www.w3.org/2001/XMLSchema" xmlns:p="http://schemas.microsoft.com/office/2006/metadata/properties" xmlns:ns3="c6ce4210-016e-4e03-889b-f8228820b3fd" xmlns:ns4="09694a41-f11f-46f9-89da-8857e777819d" targetNamespace="http://schemas.microsoft.com/office/2006/metadata/properties" ma:root="true" ma:fieldsID="acfd95c2f2227079f2a5023a1c4a61f0" ns3:_="" ns4:_="">
    <xsd:import namespace="c6ce4210-016e-4e03-889b-f8228820b3fd"/>
    <xsd:import namespace="09694a41-f11f-46f9-89da-8857e77781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e4210-016e-4e03-889b-f8228820b3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94a41-f11f-46f9-89da-8857e777819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23F1B2-DBA4-407A-8A92-5494EB04A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ce4210-016e-4e03-889b-f8228820b3fd"/>
    <ds:schemaRef ds:uri="09694a41-f11f-46f9-89da-8857e77781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FABA72-1509-4FB0-82E1-22068D14DC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2E092-1D5E-4893-A1C9-D368B6D8F4D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460</Words>
  <Application>Microsoft Office PowerPoint</Application>
  <PresentationFormat>Widescreen</PresentationFormat>
  <Paragraphs>55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Century Gothic</vt:lpstr>
      <vt:lpstr>Gill Sans MT</vt:lpstr>
      <vt:lpstr>Lato</vt:lpstr>
      <vt:lpstr>Times New Roman</vt:lpstr>
      <vt:lpstr>Wingdings</vt:lpstr>
      <vt:lpstr>Wingdings 2</vt:lpstr>
      <vt:lpstr>Wingdings 3</vt:lpstr>
      <vt:lpstr>Dividend</vt:lpstr>
      <vt:lpstr>Custom Design</vt:lpstr>
      <vt:lpstr>1_Custom Design</vt:lpstr>
      <vt:lpstr> COVID-19 Vaccine Financing, Procurement and Distribution in Africa: Online peer-exchange and learning event </vt:lpstr>
      <vt:lpstr>BACKGROUND: COVID-19 &amp; public fundING</vt:lpstr>
      <vt:lpstr>does PFM matter?</vt:lpstr>
      <vt:lpstr>Who PFM work on covid-19</vt:lpstr>
      <vt:lpstr>COVID-19 vaccine roll-out is affected by systemic and vaccination-specific PFM bottlenecks…  However, those bottlenecks may not be well captured in deployment plans</vt:lpstr>
      <vt:lpstr>MAPPING KEY PFM ISSUES FOR COVID-19 VACCINE ROLL OUT</vt:lpstr>
      <vt:lpstr>CONCLUDING THOUGHTS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BARROY, Hélène</dc:creator>
  <cp:lastModifiedBy>BARROY, Hélène</cp:lastModifiedBy>
  <cp:revision>42</cp:revision>
  <dcterms:created xsi:type="dcterms:W3CDTF">2021-03-29T10:45:19Z</dcterms:created>
  <dcterms:modified xsi:type="dcterms:W3CDTF">2021-04-13T15:06:06Z</dcterms:modified>
</cp:coreProperties>
</file>