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11">
  <p:sldMasterIdLst>
    <p:sldMasterId id="2147483719" r:id="rId4"/>
  </p:sldMasterIdLst>
  <p:notesMasterIdLst>
    <p:notesMasterId r:id="rId10"/>
  </p:notesMasterIdLst>
  <p:handoutMasterIdLst>
    <p:handoutMasterId r:id="rId11"/>
  </p:handoutMasterIdLst>
  <p:sldIdLst>
    <p:sldId id="256" r:id="rId5"/>
    <p:sldId id="506" r:id="rId6"/>
    <p:sldId id="511" r:id="rId7"/>
    <p:sldId id="510" r:id="rId8"/>
    <p:sldId id="477" r:id="rId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riya Beegun" initials="PB" lastIdx="5" clrIdx="6">
    <p:extLst>
      <p:ext uri="{19B8F6BF-5375-455C-9EA6-DF929625EA0E}">
        <p15:presenceInfo xmlns:p15="http://schemas.microsoft.com/office/powerpoint/2012/main" userId="S::priya.beegun@cabri-sbo.org::e975f017-bbdf-4fb4-8a57-29d873ee0655" providerId="AD"/>
      </p:ext>
    </p:extLst>
  </p:cmAuthor>
  <p:cmAuthor id="1" name="Joana Bento" initials="JB" lastIdx="1" clrIdx="0"/>
  <p:cmAuthor id="8" name="Kit Nicholson" initials="KN" lastIdx="3" clrIdx="7">
    <p:extLst>
      <p:ext uri="{19B8F6BF-5375-455C-9EA6-DF929625EA0E}">
        <p15:presenceInfo xmlns:p15="http://schemas.microsoft.com/office/powerpoint/2012/main" userId="5297ed048ed59b51" providerId="Windows Live"/>
      </p:ext>
    </p:extLst>
  </p:cmAuthor>
  <p:cmAuthor id="2" name="anke.braumann" initials="a" lastIdx="7" clrIdx="1"/>
  <p:cmAuthor id="3" name="Leila" initials="" lastIdx="0" clrIdx="2"/>
  <p:cmAuthor id="4" name="Soonsyra Lowe Nicolas" initials="SLN" lastIdx="8" clrIdx="3">
    <p:extLst>
      <p:ext uri="{19B8F6BF-5375-455C-9EA6-DF929625EA0E}">
        <p15:presenceInfo xmlns:p15="http://schemas.microsoft.com/office/powerpoint/2012/main" userId="S-1-5-21-2612044563-3503332062-4066753326-1646" providerId="AD"/>
      </p:ext>
    </p:extLst>
  </p:cmAuthor>
  <p:cmAuthor id="5" name="Ludovic Froget" initials="LF" lastIdx="2" clrIdx="4">
    <p:extLst>
      <p:ext uri="{19B8F6BF-5375-455C-9EA6-DF929625EA0E}">
        <p15:presenceInfo xmlns:p15="http://schemas.microsoft.com/office/powerpoint/2012/main" userId="S::Ludovic.Froget@cabri-sbo.org::6dcb10fd-7809-450d-9213-77bf9778b520" providerId="AD"/>
      </p:ext>
    </p:extLst>
  </p:cmAuthor>
  <p:cmAuthor id="6" name="Soonsyra Lowe Nicolas" initials="SLN [2]" lastIdx="2" clrIdx="5">
    <p:extLst>
      <p:ext uri="{19B8F6BF-5375-455C-9EA6-DF929625EA0E}">
        <p15:presenceInfo xmlns:p15="http://schemas.microsoft.com/office/powerpoint/2012/main" userId="S::Soonsyra.LoweNicolas@cabri-sbo.org::190600f1-7689-4c6c-810c-d5e149ab57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D84"/>
    <a:srgbClr val="7DABCF"/>
    <a:srgbClr val="3333FF"/>
    <a:srgbClr val="4472C4"/>
    <a:srgbClr val="5EADC0"/>
    <a:srgbClr val="858C3A"/>
    <a:srgbClr val="848A37"/>
    <a:srgbClr val="006380"/>
    <a:srgbClr val="F6862B"/>
    <a:srgbClr val="1C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59" autoAdjust="0"/>
    <p:restoredTop sz="72945" autoAdjust="0"/>
  </p:normalViewPr>
  <p:slideViewPr>
    <p:cSldViewPr snapToGrid="0">
      <p:cViewPr varScale="1">
        <p:scale>
          <a:sx n="49" d="100"/>
          <a:sy n="49" d="100"/>
        </p:scale>
        <p:origin x="12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7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4776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67145-A2F3-43F7-BEB9-797938FCC13D}" type="datetimeFigureOut">
              <a:rPr lang="en-ZA" smtClean="0"/>
              <a:pPr/>
              <a:t>2021/06/29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4776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18E5A-731C-4BBA-AC12-C9927F5000A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69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4BCB9-E899-4D69-9768-5918A2974BE3}" type="datetimeFigureOut">
              <a:rPr lang="en-ZA" smtClean="0"/>
              <a:pPr/>
              <a:t>2021/06/29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0"/>
            <a:ext cx="7437120" cy="31546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3073-3AA0-446F-A543-DCB3535C624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376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005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-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416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bri style sheet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pic>
        <p:nvPicPr>
          <p:cNvPr id="8" name="Picture 7" descr="Cabri style sheet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4414" y="2750823"/>
            <a:ext cx="5673786" cy="456977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4414" y="3207801"/>
            <a:ext cx="4987986" cy="42087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9504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pic>
        <p:nvPicPr>
          <p:cNvPr id="8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51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285750" marR="0" indent="-2857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Char char="à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08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640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43400"/>
            <a:ext cx="6858000" cy="9361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Z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18288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4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784414" y="2979588"/>
            <a:ext cx="5673786" cy="456977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71258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/graph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bri style sheet-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59" y="5427217"/>
            <a:ext cx="4622284" cy="342411"/>
          </a:xfrm>
        </p:spPr>
        <p:txBody>
          <a:bodyPr anchor="b"/>
          <a:lstStyle>
            <a:lvl1pPr algn="l">
              <a:defRPr sz="20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1759" y="489082"/>
            <a:ext cx="7761652" cy="4859271"/>
          </a:xfrm>
          <a:ln>
            <a:noFill/>
          </a:ln>
        </p:spPr>
        <p:txBody>
          <a:bodyPr/>
          <a:lstStyle>
            <a:lvl1pPr marL="0" indent="0">
              <a:buNone/>
              <a:defRPr sz="3200">
                <a:ln>
                  <a:noFill/>
                </a:ln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1759" y="5769628"/>
            <a:ext cx="4622284" cy="281469"/>
          </a:xfrm>
        </p:spPr>
        <p:txBody>
          <a:bodyPr>
            <a:normAutofit/>
          </a:bodyPr>
          <a:lstStyle>
            <a:lvl1pPr marL="0" indent="0">
              <a:buNone/>
              <a:defRPr sz="12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955545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/Graph with caption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6804" y="1554020"/>
            <a:ext cx="8416345" cy="5190584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400">
                <a:ln>
                  <a:noFill/>
                </a:ln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267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-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3"/>
          </p:nvPr>
        </p:nvSpPr>
        <p:spPr>
          <a:xfrm>
            <a:off x="1166813" y="1782764"/>
            <a:ext cx="7519987" cy="395212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653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bri Style Sheet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3"/>
          </p:nvPr>
        </p:nvSpPr>
        <p:spPr>
          <a:xfrm>
            <a:off x="1166813" y="1782764"/>
            <a:ext cx="7519987" cy="3952122"/>
          </a:xfrm>
        </p:spPr>
        <p:txBody>
          <a:bodyPr>
            <a:normAutofit/>
          </a:bodyPr>
          <a:lstStyle>
            <a:lvl1pPr>
              <a:buFont typeface="Arial"/>
              <a:buChar char="•"/>
              <a:defRPr sz="1400"/>
            </a:lvl1pPr>
            <a:lvl2pPr>
              <a:buFont typeface="Arial"/>
              <a:buChar char="•"/>
              <a:defRPr sz="1400"/>
            </a:lvl2pPr>
            <a:lvl3pPr>
              <a:buFont typeface="Arial"/>
              <a:buChar char="•"/>
              <a:defRPr sz="1400"/>
            </a:lvl3pPr>
            <a:lvl4pPr>
              <a:buFont typeface="Arial"/>
              <a:buChar char="•"/>
              <a:defRPr sz="1400"/>
            </a:lvl4pPr>
            <a:lvl5pPr>
              <a:buFont typeface="Arial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32266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bri Style Sheet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5682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w Employee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" name="Picture Placeholder 2"/>
          <p:cNvSpPr>
            <a:spLocks noGrp="1"/>
          </p:cNvSpPr>
          <p:nvPr>
            <p:ph type="pic" idx="1"/>
          </p:nvPr>
        </p:nvSpPr>
        <p:spPr>
          <a:xfrm>
            <a:off x="1166812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66812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2" name="Picture Placeholder 2"/>
          <p:cNvSpPr>
            <a:spLocks noGrp="1"/>
          </p:cNvSpPr>
          <p:nvPr>
            <p:ph type="pic" idx="13"/>
          </p:nvPr>
        </p:nvSpPr>
        <p:spPr>
          <a:xfrm>
            <a:off x="3022988" y="189753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3022988" y="365377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3022988" y="339784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0" name="Picture Placeholder 2"/>
          <p:cNvSpPr>
            <a:spLocks noGrp="1"/>
          </p:cNvSpPr>
          <p:nvPr>
            <p:ph type="pic" idx="17"/>
          </p:nvPr>
        </p:nvSpPr>
        <p:spPr>
          <a:xfrm>
            <a:off x="4916826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16826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916826" y="339573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3" name="Picture Placeholder 2"/>
          <p:cNvSpPr>
            <a:spLocks noGrp="1"/>
          </p:cNvSpPr>
          <p:nvPr>
            <p:ph type="pic" idx="20"/>
          </p:nvPr>
        </p:nvSpPr>
        <p:spPr>
          <a:xfrm>
            <a:off x="6809359" y="189964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6809359" y="365589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6809359" y="339996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half" idx="24" hasCustomPrompt="1"/>
          </p:nvPr>
        </p:nvSpPr>
        <p:spPr>
          <a:xfrm>
            <a:off x="1166812" y="3380415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6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5"/>
          </p:nvPr>
        </p:nvSpPr>
        <p:spPr>
          <a:xfrm>
            <a:off x="1158924" y="402781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6" hasCustomPrompt="1"/>
          </p:nvPr>
        </p:nvSpPr>
        <p:spPr>
          <a:xfrm>
            <a:off x="1158924" y="578405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idx="27"/>
          </p:nvPr>
        </p:nvSpPr>
        <p:spPr>
          <a:xfrm>
            <a:off x="3015100" y="402992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8" hasCustomPrompt="1"/>
          </p:nvPr>
        </p:nvSpPr>
        <p:spPr>
          <a:xfrm>
            <a:off x="3015100" y="578617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3015100" y="553024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2" name="Picture Placeholder 2"/>
          <p:cNvSpPr>
            <a:spLocks noGrp="1"/>
          </p:cNvSpPr>
          <p:nvPr>
            <p:ph type="pic" idx="30"/>
          </p:nvPr>
        </p:nvSpPr>
        <p:spPr>
          <a:xfrm>
            <a:off x="4908938" y="402781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31" hasCustomPrompt="1"/>
          </p:nvPr>
        </p:nvSpPr>
        <p:spPr>
          <a:xfrm>
            <a:off x="4908938" y="578405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32" hasCustomPrompt="1"/>
          </p:nvPr>
        </p:nvSpPr>
        <p:spPr>
          <a:xfrm>
            <a:off x="4908938" y="552812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idx="33"/>
          </p:nvPr>
        </p:nvSpPr>
        <p:spPr>
          <a:xfrm>
            <a:off x="6801471" y="403204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34" hasCustomPrompt="1"/>
          </p:nvPr>
        </p:nvSpPr>
        <p:spPr>
          <a:xfrm>
            <a:off x="6801471" y="578828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6801471" y="553235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36" hasCustomPrompt="1"/>
          </p:nvPr>
        </p:nvSpPr>
        <p:spPr>
          <a:xfrm>
            <a:off x="1158924" y="5512810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37" hasCustomPrompt="1"/>
          </p:nvPr>
        </p:nvSpPr>
        <p:spPr>
          <a:xfrm>
            <a:off x="1158924" y="6255403"/>
            <a:ext cx="3049018" cy="235688"/>
          </a:xfrm>
        </p:spPr>
        <p:txBody>
          <a:bodyPr>
            <a:noAutofit/>
          </a:bodyPr>
          <a:lstStyle>
            <a:lvl1pPr marL="0" indent="0" algn="l">
              <a:buNone/>
              <a:defRPr sz="1400" b="0" i="1" baseline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4184965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New Employee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bri style sheet-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" name="Picture Placeholder 2"/>
          <p:cNvSpPr>
            <a:spLocks noGrp="1"/>
          </p:cNvSpPr>
          <p:nvPr>
            <p:ph type="pic" idx="1"/>
          </p:nvPr>
        </p:nvSpPr>
        <p:spPr>
          <a:xfrm>
            <a:off x="1166812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66812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2" name="Picture Placeholder 2"/>
          <p:cNvSpPr>
            <a:spLocks noGrp="1"/>
          </p:cNvSpPr>
          <p:nvPr>
            <p:ph type="pic" idx="13"/>
          </p:nvPr>
        </p:nvSpPr>
        <p:spPr>
          <a:xfrm>
            <a:off x="3022988" y="189753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3022988" y="365377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3022988" y="339784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0" name="Picture Placeholder 2"/>
          <p:cNvSpPr>
            <a:spLocks noGrp="1"/>
          </p:cNvSpPr>
          <p:nvPr>
            <p:ph type="pic" idx="17"/>
          </p:nvPr>
        </p:nvSpPr>
        <p:spPr>
          <a:xfrm>
            <a:off x="4916826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16826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916826" y="339573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3" name="Picture Placeholder 2"/>
          <p:cNvSpPr>
            <a:spLocks noGrp="1"/>
          </p:cNvSpPr>
          <p:nvPr>
            <p:ph type="pic" idx="20"/>
          </p:nvPr>
        </p:nvSpPr>
        <p:spPr>
          <a:xfrm>
            <a:off x="6809359" y="189964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6809359" y="365589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6809359" y="339996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half" idx="24" hasCustomPrompt="1"/>
          </p:nvPr>
        </p:nvSpPr>
        <p:spPr>
          <a:xfrm>
            <a:off x="1166812" y="3380415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5" hasCustomPrompt="1"/>
          </p:nvPr>
        </p:nvSpPr>
        <p:spPr>
          <a:xfrm>
            <a:off x="1166812" y="4361099"/>
            <a:ext cx="3049018" cy="285183"/>
          </a:xfrm>
        </p:spPr>
        <p:txBody>
          <a:bodyPr>
            <a:noAutofit/>
          </a:bodyPr>
          <a:lstStyle>
            <a:lvl1pPr marL="0" indent="0" algn="l">
              <a:buNone/>
              <a:defRPr sz="1400" b="0" i="1" baseline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6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37695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F0D7-60D7-AA41-BD3E-D243167C88B7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5469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8" r:id="rId8"/>
    <p:sldLayoutId id="2147483729" r:id="rId9"/>
    <p:sldLayoutId id="2147483730" r:id="rId10"/>
    <p:sldLayoutId id="2147483732" r:id="rId11"/>
    <p:sldLayoutId id="2147483733" r:id="rId12"/>
    <p:sldLayoutId id="2147483734" r:id="rId1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2405" y="2852739"/>
            <a:ext cx="5673786" cy="1597445"/>
          </a:xfrm>
        </p:spPr>
        <p:txBody>
          <a:bodyPr/>
          <a:lstStyle/>
          <a:p>
            <a:r>
              <a:rPr lang="en-US" sz="3200" dirty="0" smtClean="0"/>
              <a:t>Closing remarks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5059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Peer learning and exchange: key takeaways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66811" y="1247821"/>
            <a:ext cx="7519987" cy="431724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Over the </a:t>
            </a:r>
            <a:r>
              <a:rPr lang="en-GB" sz="1800" dirty="0" smtClean="0"/>
              <a:t>last two days countries have come together to discuss the opportunities to coordinate gender and climate change into national planning, budgeting and financing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sz="1800" dirty="0" smtClean="0"/>
              <a:t>16 countries participated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sz="1800" dirty="0" smtClean="0"/>
              <a:t>82 government officials from ministries of finance, budget, environment/climate, gender/women’s affairs </a:t>
            </a:r>
            <a:endParaRPr lang="en-GB" sz="1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Countries have more experience with gender responsive budgeting.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In some countries this experience spans over 20 years and has been constantly evolving.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Although experience across countries varies, gender responsive budgeting has interventions that  cover the whole budget cycle </a:t>
            </a:r>
            <a:r>
              <a:rPr lang="en-GB" sz="1800" dirty="0" err="1" smtClean="0"/>
              <a:t>eg</a:t>
            </a:r>
            <a:r>
              <a:rPr lang="en-GB" sz="1800" dirty="0" smtClean="0"/>
              <a:t>. 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en-GB" sz="1800" dirty="0" smtClean="0"/>
              <a:t>Strategies and plans (Liberia, Burkina Faso)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en-GB" sz="1800" dirty="0" smtClean="0"/>
              <a:t>Budget formation (Rwanda) 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en-GB" sz="1800" dirty="0" smtClean="0"/>
              <a:t>Budget tagging (</a:t>
            </a:r>
            <a:r>
              <a:rPr lang="en-GB" sz="1800" dirty="0" smtClean="0"/>
              <a:t>Capo </a:t>
            </a:r>
            <a:r>
              <a:rPr lang="en-GB" sz="1800" dirty="0" smtClean="0"/>
              <a:t>Verde) 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en-GB" sz="1800" dirty="0" smtClean="0"/>
              <a:t>Reporting (Morocco and Capo Verde) 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en-GB" sz="1800" dirty="0" smtClean="0"/>
              <a:t>Evaluation (Mozambique) </a:t>
            </a:r>
          </a:p>
        </p:txBody>
      </p:sp>
    </p:spTree>
    <p:extLst>
      <p:ext uri="{BB962C8B-B14F-4D97-AF65-F5344CB8AC3E}">
        <p14:creationId xmlns:p14="http://schemas.microsoft.com/office/powerpoint/2010/main" val="200853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 Responsive Climate Budgeting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3144" y="1208632"/>
            <a:ext cx="8033655" cy="3952122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Gender </a:t>
            </a:r>
            <a:r>
              <a:rPr lang="en-GB" sz="1800" dirty="0"/>
              <a:t>responsive climate budgeting is relatively new, with many countries having plans in place to introduce reforms </a:t>
            </a:r>
            <a:endParaRPr lang="en-GB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Country </a:t>
            </a:r>
            <a:r>
              <a:rPr lang="en-GB" sz="1800" dirty="0"/>
              <a:t>presentations have shown that there is a solid foundation to build </a:t>
            </a:r>
            <a:r>
              <a:rPr lang="en-GB" sz="1800" dirty="0" smtClean="0"/>
              <a:t>on and that important lessons can be drawn from the experience with gender responsive budgeting </a:t>
            </a:r>
            <a:r>
              <a:rPr lang="en-GB" sz="1800" dirty="0" err="1" smtClean="0"/>
              <a:t>eg</a:t>
            </a:r>
            <a:r>
              <a:rPr lang="en-GB" sz="1800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sz="1800" dirty="0" smtClean="0"/>
              <a:t>There is complementarity between the two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sz="1800" dirty="0" smtClean="0"/>
              <a:t>Use of similar </a:t>
            </a:r>
            <a:r>
              <a:rPr lang="en-GB" sz="1800" dirty="0"/>
              <a:t>techniques and institutional mandates that can be extended to cover </a:t>
            </a:r>
            <a:r>
              <a:rPr lang="en-GB" sz="1800" dirty="0" smtClean="0"/>
              <a:t>both gender </a:t>
            </a:r>
            <a:r>
              <a:rPr lang="en-GB" sz="1800" dirty="0"/>
              <a:t>and climate </a:t>
            </a:r>
            <a:endParaRPr lang="en-GB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Climate </a:t>
            </a:r>
            <a:r>
              <a:rPr lang="en-GB" sz="1800" dirty="0"/>
              <a:t>responsive budgeting is likely to requires a similar </a:t>
            </a:r>
            <a:r>
              <a:rPr lang="en-GB" sz="1800" dirty="0" smtClean="0"/>
              <a:t>commitment,</a:t>
            </a:r>
          </a:p>
          <a:p>
            <a:pPr lvl="1"/>
            <a:r>
              <a:rPr lang="en-GB" sz="1800" dirty="0" smtClean="0"/>
              <a:t>- capacity, data and clear political leadership </a:t>
            </a:r>
            <a:endParaRPr lang="en-GB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Countries </a:t>
            </a:r>
            <a:r>
              <a:rPr lang="en-GB" sz="1800" dirty="0"/>
              <a:t>are already taking the first steps towards gender responsive climate </a:t>
            </a:r>
            <a:r>
              <a:rPr lang="en-GB" sz="1800" dirty="0" smtClean="0"/>
              <a:t>budgeting, </a:t>
            </a:r>
            <a:r>
              <a:rPr lang="en-GB" sz="1800" dirty="0" err="1" smtClean="0"/>
              <a:t>eg</a:t>
            </a:r>
            <a:r>
              <a:rPr lang="en-GB" sz="1800" dirty="0"/>
              <a:t> </a:t>
            </a:r>
            <a:r>
              <a:rPr lang="en-GB" sz="1800" dirty="0" smtClean="0"/>
              <a:t>Nigeria, </a:t>
            </a:r>
            <a:r>
              <a:rPr lang="en-GB" sz="1800" dirty="0" err="1" smtClean="0"/>
              <a:t>Eswatini</a:t>
            </a:r>
            <a:r>
              <a:rPr lang="en-GB" sz="1800" dirty="0" smtClean="0"/>
              <a:t>, Rwanda, </a:t>
            </a:r>
            <a:r>
              <a:rPr lang="en-GB" sz="1800" dirty="0" err="1" smtClean="0"/>
              <a:t>etc</a:t>
            </a:r>
            <a:endParaRPr lang="en-GB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Through </a:t>
            </a:r>
            <a:r>
              <a:rPr lang="en-GB" sz="1800" dirty="0"/>
              <a:t>the IBFCCA program, we hope to support ministries of finance as they </a:t>
            </a:r>
            <a:r>
              <a:rPr lang="en-GB" sz="1800" dirty="0" smtClean="0"/>
              <a:t>integrate gender and </a:t>
            </a:r>
            <a:r>
              <a:rPr lang="en-GB" sz="1800" dirty="0"/>
              <a:t>climate change </a:t>
            </a:r>
            <a:r>
              <a:rPr lang="en-GB" sz="1800" dirty="0" smtClean="0"/>
              <a:t>into their public financial management systems – component 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2037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8619" y="1208632"/>
            <a:ext cx="7519987" cy="395212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Policy brief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All session material is available on our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Follow-on event August 2021 : bring together countries that are in the process of introducing  gender and climate expenditure tracking reforms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IBFCCA 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peer learning and exchange 14-15 September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dirty="0"/>
              <a:t>strengthening climate budget oversight, transparency and accountability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dirty="0" smtClean="0"/>
              <a:t>Country actions under component B to strengthen climate responsive budgeting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Twinning between countries face similar contexts or reforms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Thank </a:t>
            </a:r>
            <a:r>
              <a:rPr lang="en-GB" sz="2000" dirty="0"/>
              <a:t>you </a:t>
            </a:r>
            <a:r>
              <a:rPr lang="en-GB" sz="2000" dirty="0" smtClean="0"/>
              <a:t>all - Presenters</a:t>
            </a:r>
            <a:r>
              <a:rPr lang="en-GB" sz="2000" dirty="0"/>
              <a:t>, Facilitators, Program partners (IBP, IIED, UNDP and </a:t>
            </a:r>
            <a:r>
              <a:rPr lang="en-GB" sz="2000" dirty="0" err="1"/>
              <a:t>Sida</a:t>
            </a:r>
            <a:r>
              <a:rPr lang="en-GB" sz="2000" dirty="0"/>
              <a:t>) Other partners (</a:t>
            </a:r>
            <a:r>
              <a:rPr lang="en-GB" sz="2000" dirty="0" err="1"/>
              <a:t>GiZ</a:t>
            </a:r>
            <a:r>
              <a:rPr lang="en-GB" sz="2000" dirty="0"/>
              <a:t>, </a:t>
            </a:r>
            <a:r>
              <a:rPr lang="en-GB" sz="2000" dirty="0" err="1"/>
              <a:t>AfDB</a:t>
            </a:r>
            <a:r>
              <a:rPr lang="en-GB" sz="2000" dirty="0"/>
              <a:t>), everyone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82969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7778B3-C6DF-4ED4-BDAF-121368D616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Thank you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3663993"/>
      </p:ext>
    </p:extLst>
  </p:cSld>
  <p:clrMapOvr>
    <a:masterClrMapping/>
  </p:clrMapOvr>
</p:sld>
</file>

<file path=ppt/theme/theme1.xml><?xml version="1.0" encoding="utf-8"?>
<a:theme xmlns:a="http://schemas.openxmlformats.org/drawingml/2006/main" name="Cabri - English">
  <a:themeElements>
    <a:clrScheme name="Cabri Colours">
      <a:dk1>
        <a:srgbClr val="444444"/>
      </a:dk1>
      <a:lt1>
        <a:srgbClr val="FFFFFF"/>
      </a:lt1>
      <a:dk2>
        <a:srgbClr val="FFFFFF"/>
      </a:dk2>
      <a:lt2>
        <a:srgbClr val="FFFFFF"/>
      </a:lt2>
      <a:accent1>
        <a:srgbClr val="006666"/>
      </a:accent1>
      <a:accent2>
        <a:srgbClr val="999933"/>
      </a:accent2>
      <a:accent3>
        <a:srgbClr val="CCCC66"/>
      </a:accent3>
      <a:accent4>
        <a:srgbClr val="6699CC"/>
      </a:accent4>
      <a:accent5>
        <a:srgbClr val="CCCCCC"/>
      </a:accent5>
      <a:accent6>
        <a:srgbClr val="444444"/>
      </a:accent6>
      <a:hlink>
        <a:srgbClr val="999933"/>
      </a:hlink>
      <a:folHlink>
        <a:srgbClr val="00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AF32261145F409836FCA14A350740" ma:contentTypeVersion="12" ma:contentTypeDescription="Create a new document." ma:contentTypeScope="" ma:versionID="e22ecd31db818cb3feea6b60bf4a1604">
  <xsd:schema xmlns:xsd="http://www.w3.org/2001/XMLSchema" xmlns:xs="http://www.w3.org/2001/XMLSchema" xmlns:p="http://schemas.microsoft.com/office/2006/metadata/properties" xmlns:ns2="1b4d2e45-8e50-4808-be92-179850164968" xmlns:ns3="a4907018-feab-4701-b416-2003e651155e" targetNamespace="http://schemas.microsoft.com/office/2006/metadata/properties" ma:root="true" ma:fieldsID="b0e73f60fe82854bf24afdea208ecaf5" ns2:_="" ns3:_="">
    <xsd:import namespace="1b4d2e45-8e50-4808-be92-179850164968"/>
    <xsd:import namespace="a4907018-feab-4701-b416-2003e65115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d2e45-8e50-4808-be92-179850164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07018-feab-4701-b416-2003e65115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F01586-6B35-4B40-B230-870909EAC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4d2e45-8e50-4808-be92-179850164968"/>
    <ds:schemaRef ds:uri="a4907018-feab-4701-b416-2003e65115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341A3-F539-4B58-A534-3253155D43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213916-FA0E-4F55-9F48-7B4789637430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b4d2e45-8e50-4808-be92-179850164968"/>
    <ds:schemaRef ds:uri="http://purl.org/dc/elements/1.1/"/>
    <ds:schemaRef ds:uri="http://schemas.microsoft.com/office/infopath/2007/PartnerControls"/>
    <ds:schemaRef ds:uri="a4907018-feab-4701-b416-2003e651155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Cabri_English_PPTTemplate</Template>
  <TotalTime>20916</TotalTime>
  <Words>367</Words>
  <Application>Microsoft Office PowerPoint</Application>
  <PresentationFormat>On-screen Show (4:3)</PresentationFormat>
  <Paragraphs>35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Cabri - English</vt:lpstr>
      <vt:lpstr>Closing remarks </vt:lpstr>
      <vt:lpstr>Peer learning and exchange: key takeaways </vt:lpstr>
      <vt:lpstr>Gender Responsive Climate Budgeting </vt:lpstr>
      <vt:lpstr>Next steps </vt:lpstr>
      <vt:lpstr>Thank you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"Shanaz Broermann" &lt;Shanaz.broermann@cabri-sbo.org&gt;</dc:creator>
  <cp:lastModifiedBy>Shanaz</cp:lastModifiedBy>
  <cp:revision>986</cp:revision>
  <cp:lastPrinted>2015-03-05T10:45:04Z</cp:lastPrinted>
  <dcterms:created xsi:type="dcterms:W3CDTF">2015-07-13T14:27:38Z</dcterms:created>
  <dcterms:modified xsi:type="dcterms:W3CDTF">2021-06-29T19:58:51Z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0x010100BA6AF32261145F409836FCA14A350740</vt:lpwstr>
  </property>
  <property fmtid="{D5CDD505-2E9C-101B-9397-08002B2CF9AE}" pid="3" name="Order">
    <vt:r8>268200</vt:r8>
  </property>
</Properties>
</file>