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9" r:id="rId2"/>
    <p:sldMasterId id="2147483681" r:id="rId3"/>
  </p:sldMasterIdLst>
  <p:notesMasterIdLst>
    <p:notesMasterId r:id="rId25"/>
  </p:notesMasterIdLst>
  <p:sldIdLst>
    <p:sldId id="256" r:id="rId4"/>
    <p:sldId id="257" r:id="rId5"/>
    <p:sldId id="258" r:id="rId6"/>
    <p:sldId id="259" r:id="rId7"/>
    <p:sldId id="260" r:id="rId8"/>
    <p:sldId id="261" r:id="rId9"/>
    <p:sldId id="262" r:id="rId10"/>
    <p:sldId id="275" r:id="rId11"/>
    <p:sldId id="593" r:id="rId12"/>
    <p:sldId id="263" r:id="rId13"/>
    <p:sldId id="277" r:id="rId14"/>
    <p:sldId id="278" r:id="rId15"/>
    <p:sldId id="274" r:id="rId16"/>
    <p:sldId id="265" r:id="rId17"/>
    <p:sldId id="266" r:id="rId18"/>
    <p:sldId id="267" r:id="rId19"/>
    <p:sldId id="268" r:id="rId20"/>
    <p:sldId id="269" r:id="rId21"/>
    <p:sldId id="280" r:id="rId22"/>
    <p:sldId id="271" r:id="rId23"/>
    <p:sldId id="270"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CFCE20-206A-47F4-BC1C-3F66DA1E6134}">
  <a:tblStyle styleId="{2FCFCE20-206A-47F4-BC1C-3F66DA1E6134}"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72"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n"/>
          <p:cNvSpPr txBox="1">
            <a:spLocks noGrp="1"/>
          </p:cNvSpPr>
          <p:nvPr>
            <p:ph type="hdr" idx="2"/>
          </p:nvPr>
        </p:nvSpPr>
        <p:spPr>
          <a:xfrm>
            <a:off x="0" y="0"/>
            <a:ext cx="2971800" cy="4587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6" name="Google Shape;246;n"/>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n"/>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249" name="Google Shape;249;n"/>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n"/>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67978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Presentation Title Slide </a:t>
            </a:r>
            <a:r>
              <a:rPr lang="en-US"/>
              <a:t>with UNICEF logo and new signature and mother and child image. (change slide image relevant to presentation.)</a:t>
            </a:r>
            <a:endParaRPr/>
          </a:p>
          <a:p>
            <a:pPr marL="0" lvl="0" indent="0" algn="l" rtl="0">
              <a:lnSpc>
                <a:spcPct val="100000"/>
              </a:lnSpc>
              <a:spcBef>
                <a:spcPts val="0"/>
              </a:spcBef>
              <a:spcAft>
                <a:spcPts val="0"/>
              </a:spcAft>
              <a:buClr>
                <a:schemeClr val="dk1"/>
              </a:buClr>
              <a:buSzPts val="1400"/>
              <a:buFont typeface="Calibri"/>
              <a:buNone/>
            </a:pPr>
            <a:r>
              <a:rPr lang="en-US" i="1"/>
              <a:t>Possible use: at start of presentation when introducing presenter and subject</a:t>
            </a:r>
            <a:endParaRPr/>
          </a:p>
          <a:p>
            <a:pPr marL="0" lvl="0" indent="0" algn="l" rtl="0">
              <a:spcBef>
                <a:spcPts val="0"/>
              </a:spcBef>
              <a:spcAft>
                <a:spcPts val="0"/>
              </a:spcAft>
              <a:buNone/>
            </a:pPr>
            <a:r>
              <a:rPr lang="en-US"/>
              <a:t>UNICEF Malawi/2021/HD Plus</a:t>
            </a:r>
            <a:endParaRPr/>
          </a:p>
        </p:txBody>
      </p:sp>
      <p:sp>
        <p:nvSpPr>
          <p:cNvPr id="410" name="Google Shape;410;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491" name="Google Shape;491;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499" name="Google Shape;499;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7" name="Google Shape;507;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515" name="Google Shape;515;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523" name="Google Shape;523;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10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424" name="Google Shape;42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434" name="Google Shape;434;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442" name="Google Shape;44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454" name="Google Shape;454;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Other Assumptions:</a:t>
            </a:r>
            <a:endParaRPr/>
          </a:p>
          <a:p>
            <a:pPr marL="0" marR="0" lvl="0" indent="0" algn="l" rtl="0">
              <a:lnSpc>
                <a:spcPct val="100000"/>
              </a:lnSpc>
              <a:spcBef>
                <a:spcPts val="0"/>
              </a:spcBef>
              <a:spcAft>
                <a:spcPts val="0"/>
              </a:spcAft>
              <a:buClr>
                <a:srgbClr val="000000"/>
              </a:buClr>
              <a:buSzPts val="1200"/>
              <a:buFont typeface="Arial"/>
              <a:buNone/>
            </a:pPr>
            <a:r>
              <a:rPr lang="en-US" sz="1200">
                <a:solidFill>
                  <a:srgbClr val="000000"/>
                </a:solidFill>
                <a:latin typeface="Arial"/>
                <a:ea typeface="Arial"/>
                <a:cs typeface="Arial"/>
                <a:sym typeface="Arial"/>
              </a:rPr>
              <a:t>Inflationary pressures would be contained, helped by re-anchoring expectations in line with the tightening of the monetary and fiscal policy stance</a:t>
            </a:r>
            <a:endParaRPr/>
          </a:p>
          <a:p>
            <a:pPr marL="0" lvl="0" indent="0" algn="l" rtl="0">
              <a:spcBef>
                <a:spcPts val="0"/>
              </a:spcBef>
              <a:spcAft>
                <a:spcPts val="0"/>
              </a:spcAft>
              <a:buNone/>
            </a:pPr>
            <a:endParaRPr/>
          </a:p>
        </p:txBody>
      </p:sp>
      <p:sp>
        <p:nvSpPr>
          <p:cNvPr id="462" name="Google Shape;46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9" name="Google Shape;4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9965C7-2B25-4403-80C2-CAF25D89B580}" type="slidenum">
              <a:rPr kumimoji="0" lang="en-ZW"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W"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08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8"/>
        <p:cNvGrpSpPr/>
        <p:nvPr/>
      </p:nvGrpSpPr>
      <p:grpSpPr>
        <a:xfrm>
          <a:off x="0" y="0"/>
          <a:ext cx="0" cy="0"/>
          <a:chOff x="0" y="0"/>
          <a:chExt cx="0" cy="0"/>
        </a:xfrm>
      </p:grpSpPr>
      <p:sp>
        <p:nvSpPr>
          <p:cNvPr id="269" name="Google Shape;269;p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0" name="Google Shape;270;p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1" name="Google Shape;271;p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336"/>
        <p:cNvGrpSpPr/>
        <p:nvPr/>
      </p:nvGrpSpPr>
      <p:grpSpPr>
        <a:xfrm>
          <a:off x="0" y="0"/>
          <a:ext cx="0" cy="0"/>
          <a:chOff x="0" y="0"/>
          <a:chExt cx="0" cy="0"/>
        </a:xfrm>
      </p:grpSpPr>
      <p:sp>
        <p:nvSpPr>
          <p:cNvPr id="337" name="Google Shape;337;p11"/>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8" name="Google Shape;338;p11"/>
          <p:cNvSpPr txBox="1">
            <a:spLocks noGrp="1"/>
          </p:cNvSpPr>
          <p:nvPr>
            <p:ph type="body" idx="1"/>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339" name="Google Shape;339;p1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0" name="Google Shape;340;p1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1" name="Google Shape;341;p1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342"/>
        <p:cNvGrpSpPr/>
        <p:nvPr/>
      </p:nvGrpSpPr>
      <p:grpSpPr>
        <a:xfrm>
          <a:off x="0" y="0"/>
          <a:ext cx="0" cy="0"/>
          <a:chOff x="0" y="0"/>
          <a:chExt cx="0" cy="0"/>
        </a:xfrm>
      </p:grpSpPr>
      <p:sp>
        <p:nvSpPr>
          <p:cNvPr id="343" name="Google Shape;343;p12"/>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4" name="Google Shape;344;p12"/>
          <p:cNvSpPr txBox="1">
            <a:spLocks noGrp="1"/>
          </p:cNvSpPr>
          <p:nvPr>
            <p:ph type="body" idx="1"/>
          </p:nvPr>
        </p:nvSpPr>
        <p:spPr>
          <a:xfrm>
            <a:off x="1366139" y="3632200"/>
            <a:ext cx="7224600" cy="381000"/>
          </a:xfrm>
          <a:prstGeom prst="rect">
            <a:avLst/>
          </a:prstGeom>
          <a:noFill/>
          <a:ln>
            <a:noFill/>
          </a:ln>
        </p:spPr>
        <p:txBody>
          <a:bodyPr spcFirstLastPara="1" wrap="square" lIns="91425" tIns="45700" rIns="91425" bIns="45700" anchor="ctr" anchorCtr="0">
            <a:noAutofit/>
          </a:bodyPr>
          <a:lstStyle>
            <a:lvl1pPr marL="457200" lvl="0" indent="-228600" algn="l" rtl="0">
              <a:spcBef>
                <a:spcPts val="1000"/>
              </a:spcBef>
              <a:spcAft>
                <a:spcPts val="0"/>
              </a:spcAft>
              <a:buSzPts val="1280"/>
              <a:buFont typeface="Trebuchet MS"/>
              <a:buNone/>
              <a:defRPr sz="1600">
                <a:solidFill>
                  <a:srgbClr val="7F7F7F"/>
                </a:solidFill>
              </a:defRPr>
            </a:lvl1pPr>
            <a:lvl2pPr marL="914400" lvl="1" indent="-228600" algn="l" rtl="0">
              <a:spcBef>
                <a:spcPts val="1000"/>
              </a:spcBef>
              <a:spcAft>
                <a:spcPts val="0"/>
              </a:spcAft>
              <a:buSzPts val="1280"/>
              <a:buFont typeface="Trebuchet MS"/>
              <a:buNone/>
              <a:defRPr/>
            </a:lvl2pPr>
            <a:lvl3pPr marL="1371600" lvl="2" indent="-228600" algn="l" rtl="0">
              <a:spcBef>
                <a:spcPts val="1000"/>
              </a:spcBef>
              <a:spcAft>
                <a:spcPts val="0"/>
              </a:spcAft>
              <a:buSzPts val="1120"/>
              <a:buFont typeface="Trebuchet MS"/>
              <a:buNone/>
              <a:defRPr/>
            </a:lvl3pPr>
            <a:lvl4pPr marL="1828800" lvl="3" indent="-228600" algn="l" rtl="0">
              <a:spcBef>
                <a:spcPts val="1000"/>
              </a:spcBef>
              <a:spcAft>
                <a:spcPts val="0"/>
              </a:spcAft>
              <a:buSzPts val="960"/>
              <a:buFont typeface="Trebuchet MS"/>
              <a:buNone/>
              <a:defRPr/>
            </a:lvl4pPr>
            <a:lvl5pPr marL="2286000" lvl="4" indent="-228600" algn="l" rtl="0">
              <a:spcBef>
                <a:spcPts val="1000"/>
              </a:spcBef>
              <a:spcAft>
                <a:spcPts val="0"/>
              </a:spcAft>
              <a:buSzPts val="960"/>
              <a:buFont typeface="Trebuchet MS"/>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45" name="Google Shape;345;p12"/>
          <p:cNvSpPr txBox="1">
            <a:spLocks noGrp="1"/>
          </p:cNvSpPr>
          <p:nvPr>
            <p:ph type="body" idx="2"/>
          </p:nvPr>
        </p:nvSpPr>
        <p:spPr>
          <a:xfrm>
            <a:off x="677335" y="4470400"/>
            <a:ext cx="8596800" cy="15711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346" name="Google Shape;346;p1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7" name="Google Shape;347;p1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8" name="Google Shape;348;p1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9" name="Google Shape;349;p12"/>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350" name="Google Shape;350;p12"/>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351"/>
        <p:cNvGrpSpPr/>
        <p:nvPr/>
      </p:nvGrpSpPr>
      <p:grpSpPr>
        <a:xfrm>
          <a:off x="0" y="0"/>
          <a:ext cx="0" cy="0"/>
          <a:chOff x="0" y="0"/>
          <a:chExt cx="0" cy="0"/>
        </a:xfrm>
      </p:grpSpPr>
      <p:sp>
        <p:nvSpPr>
          <p:cNvPr id="352" name="Google Shape;352;p13"/>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3" name="Google Shape;353;p13"/>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354" name="Google Shape;354;p1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5" name="Google Shape;355;p1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6" name="Google Shape;356;p1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57"/>
        <p:cNvGrpSpPr/>
        <p:nvPr/>
      </p:nvGrpSpPr>
      <p:grpSpPr>
        <a:xfrm>
          <a:off x="0" y="0"/>
          <a:ext cx="0" cy="0"/>
          <a:chOff x="0" y="0"/>
          <a:chExt cx="0" cy="0"/>
        </a:xfrm>
      </p:grpSpPr>
      <p:sp>
        <p:nvSpPr>
          <p:cNvPr id="358" name="Google Shape;358;p14"/>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9" name="Google Shape;359;p14"/>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Font typeface="Trebuchet MS"/>
              <a:buNone/>
              <a:defRPr sz="2400">
                <a:solidFill>
                  <a:srgbClr val="3F3F3F"/>
                </a:solidFill>
              </a:defRPr>
            </a:lvl1pPr>
            <a:lvl2pPr marL="914400" lvl="1" indent="-228600" algn="l" rtl="0">
              <a:spcBef>
                <a:spcPts val="1000"/>
              </a:spcBef>
              <a:spcAft>
                <a:spcPts val="0"/>
              </a:spcAft>
              <a:buSzPts val="1280"/>
              <a:buFont typeface="Trebuchet MS"/>
              <a:buNone/>
              <a:defRPr/>
            </a:lvl2pPr>
            <a:lvl3pPr marL="1371600" lvl="2" indent="-228600" algn="l" rtl="0">
              <a:spcBef>
                <a:spcPts val="1000"/>
              </a:spcBef>
              <a:spcAft>
                <a:spcPts val="0"/>
              </a:spcAft>
              <a:buSzPts val="1120"/>
              <a:buFont typeface="Trebuchet MS"/>
              <a:buNone/>
              <a:defRPr/>
            </a:lvl3pPr>
            <a:lvl4pPr marL="1828800" lvl="3" indent="-228600" algn="l" rtl="0">
              <a:spcBef>
                <a:spcPts val="1000"/>
              </a:spcBef>
              <a:spcAft>
                <a:spcPts val="0"/>
              </a:spcAft>
              <a:buSzPts val="960"/>
              <a:buFont typeface="Trebuchet MS"/>
              <a:buNone/>
              <a:defRPr/>
            </a:lvl4pPr>
            <a:lvl5pPr marL="2286000" lvl="4" indent="-228600" algn="l" rtl="0">
              <a:spcBef>
                <a:spcPts val="1000"/>
              </a:spcBef>
              <a:spcAft>
                <a:spcPts val="0"/>
              </a:spcAft>
              <a:buSzPts val="960"/>
              <a:buFont typeface="Trebuchet MS"/>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60" name="Google Shape;360;p14"/>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440"/>
              <a:buNone/>
              <a:defRPr sz="18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361" name="Google Shape;361;p1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 name="Google Shape;362;p1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3" name="Google Shape;363;p1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4" name="Google Shape;364;p14"/>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
        <p:nvSpPr>
          <p:cNvPr id="365" name="Google Shape;365;p14"/>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366"/>
        <p:cNvGrpSpPr/>
        <p:nvPr/>
      </p:nvGrpSpPr>
      <p:grpSpPr>
        <a:xfrm>
          <a:off x="0" y="0"/>
          <a:ext cx="0" cy="0"/>
          <a:chOff x="0" y="0"/>
          <a:chExt cx="0" cy="0"/>
        </a:xfrm>
      </p:grpSpPr>
      <p:sp>
        <p:nvSpPr>
          <p:cNvPr id="367" name="Google Shape;367;p15"/>
          <p:cNvSpPr txBox="1">
            <a:spLocks noGrp="1"/>
          </p:cNvSpPr>
          <p:nvPr>
            <p:ph type="title"/>
          </p:nvPr>
        </p:nvSpPr>
        <p:spPr>
          <a:xfrm>
            <a:off x="685799" y="609600"/>
            <a:ext cx="8588100" cy="30225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8" name="Google Shape;368;p15"/>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Font typeface="Trebuchet MS"/>
              <a:buNone/>
              <a:defRPr sz="2400">
                <a:solidFill>
                  <a:schemeClr val="accent1"/>
                </a:solidFill>
              </a:defRPr>
            </a:lvl1pPr>
            <a:lvl2pPr marL="914400" lvl="1" indent="-228600" algn="l" rtl="0">
              <a:spcBef>
                <a:spcPts val="1000"/>
              </a:spcBef>
              <a:spcAft>
                <a:spcPts val="0"/>
              </a:spcAft>
              <a:buSzPts val="1280"/>
              <a:buFont typeface="Trebuchet MS"/>
              <a:buNone/>
              <a:defRPr/>
            </a:lvl2pPr>
            <a:lvl3pPr marL="1371600" lvl="2" indent="-228600" algn="l" rtl="0">
              <a:spcBef>
                <a:spcPts val="1000"/>
              </a:spcBef>
              <a:spcAft>
                <a:spcPts val="0"/>
              </a:spcAft>
              <a:buSzPts val="1120"/>
              <a:buFont typeface="Trebuchet MS"/>
              <a:buNone/>
              <a:defRPr/>
            </a:lvl3pPr>
            <a:lvl4pPr marL="1828800" lvl="3" indent="-228600" algn="l" rtl="0">
              <a:spcBef>
                <a:spcPts val="1000"/>
              </a:spcBef>
              <a:spcAft>
                <a:spcPts val="0"/>
              </a:spcAft>
              <a:buSzPts val="960"/>
              <a:buFont typeface="Trebuchet MS"/>
              <a:buNone/>
              <a:defRPr/>
            </a:lvl4pPr>
            <a:lvl5pPr marL="2286000" lvl="4" indent="-228600" algn="l" rtl="0">
              <a:spcBef>
                <a:spcPts val="1000"/>
              </a:spcBef>
              <a:spcAft>
                <a:spcPts val="0"/>
              </a:spcAft>
              <a:buSzPts val="960"/>
              <a:buFont typeface="Trebuchet MS"/>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69" name="Google Shape;369;p15"/>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440"/>
              <a:buNone/>
              <a:defRPr sz="18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370" name="Google Shape;370;p1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1" name="Google Shape;371;p1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2" name="Google Shape;372;p1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3"/>
        <p:cNvGrpSpPr/>
        <p:nvPr/>
      </p:nvGrpSpPr>
      <p:grpSpPr>
        <a:xfrm>
          <a:off x="0" y="0"/>
          <a:ext cx="0" cy="0"/>
          <a:chOff x="0" y="0"/>
          <a:chExt cx="0" cy="0"/>
        </a:xfrm>
      </p:grpSpPr>
      <p:sp>
        <p:nvSpPr>
          <p:cNvPr id="374" name="Google Shape;374;p1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5" name="Google Shape;375;p16"/>
          <p:cNvSpPr txBox="1">
            <a:spLocks noGrp="1"/>
          </p:cNvSpPr>
          <p:nvPr>
            <p:ph type="body" idx="1"/>
          </p:nvPr>
        </p:nvSpPr>
        <p:spPr>
          <a:xfrm rot="5400000">
            <a:off x="3035202" y="-197411"/>
            <a:ext cx="3880800" cy="8596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76" name="Google Shape;376;p1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7" name="Google Shape;377;p1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8" name="Google Shape;378;p1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9"/>
        <p:cNvGrpSpPr/>
        <p:nvPr/>
      </p:nvGrpSpPr>
      <p:grpSpPr>
        <a:xfrm>
          <a:off x="0" y="0"/>
          <a:ext cx="0" cy="0"/>
          <a:chOff x="0" y="0"/>
          <a:chExt cx="0" cy="0"/>
        </a:xfrm>
      </p:grpSpPr>
      <p:sp>
        <p:nvSpPr>
          <p:cNvPr id="380" name="Google Shape;380;p17"/>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1" name="Google Shape;381;p17"/>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82" name="Google Shape;382;p1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3" name="Google Shape;383;p1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4" name="Google Shape;384;p1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73132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5751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2229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72"/>
        <p:cNvGrpSpPr/>
        <p:nvPr/>
      </p:nvGrpSpPr>
      <p:grpSpPr>
        <a:xfrm>
          <a:off x="0" y="0"/>
          <a:ext cx="0" cy="0"/>
          <a:chOff x="0" y="0"/>
          <a:chExt cx="0" cy="0"/>
        </a:xfrm>
      </p:grpSpPr>
      <p:grpSp>
        <p:nvGrpSpPr>
          <p:cNvPr id="273" name="Google Shape;273;p3"/>
          <p:cNvGrpSpPr/>
          <p:nvPr/>
        </p:nvGrpSpPr>
        <p:grpSpPr>
          <a:xfrm>
            <a:off x="-104" y="-8467"/>
            <a:ext cx="12192237" cy="6866580"/>
            <a:chOff x="-104" y="-8467"/>
            <a:chExt cx="12192237" cy="6866580"/>
          </a:xfrm>
        </p:grpSpPr>
        <p:cxnSp>
          <p:nvCxnSpPr>
            <p:cNvPr id="274" name="Google Shape;274;p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75" name="Google Shape;275;p3"/>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276" name="Google Shape;276;p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77" name="Google Shape;277;p3"/>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78" name="Google Shape;278;p3"/>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280" name="Google Shape;280;p3"/>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281" name="Google Shape;281;p3"/>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282" name="Google Shape;282;p3"/>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3"/>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Clr>
                <a:schemeClr val="accent1"/>
              </a:buClr>
              <a:buSzPts val="5400"/>
              <a:buFont typeface="Trebuchet MS"/>
              <a:buNone/>
              <a:defRPr sz="5400">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3"/>
          <p:cNvSpPr txBox="1">
            <a:spLocks noGrp="1"/>
          </p:cNvSpPr>
          <p:nvPr>
            <p:ph type="subTitle" idx="1"/>
          </p:nvPr>
        </p:nvSpPr>
        <p:spPr>
          <a:xfrm>
            <a:off x="1507067" y="4050833"/>
            <a:ext cx="7767000" cy="1096800"/>
          </a:xfrm>
          <a:prstGeom prst="rect">
            <a:avLst/>
          </a:prstGeom>
          <a:noFill/>
          <a:ln>
            <a:noFill/>
          </a:ln>
        </p:spPr>
        <p:txBody>
          <a:bodyPr spcFirstLastPara="1" wrap="square" lIns="91425" tIns="45700" rIns="91425" bIns="45700" anchor="t" anchorCtr="0">
            <a:normAutofit/>
          </a:bodyPr>
          <a:lstStyle>
            <a:lvl1pPr lvl="0" algn="r" rtl="0">
              <a:spcBef>
                <a:spcPts val="1000"/>
              </a:spcBef>
              <a:spcAft>
                <a:spcPts val="0"/>
              </a:spcAft>
              <a:buSzPts val="1440"/>
              <a:buNone/>
              <a:defRPr>
                <a:solidFill>
                  <a:srgbClr val="7F7F7F"/>
                </a:solidFill>
              </a:defRPr>
            </a:lvl1pPr>
            <a:lvl2pPr lvl="1" algn="ctr" rtl="0">
              <a:spcBef>
                <a:spcPts val="1000"/>
              </a:spcBef>
              <a:spcAft>
                <a:spcPts val="0"/>
              </a:spcAft>
              <a:buSzPts val="1280"/>
              <a:buNone/>
              <a:defRPr>
                <a:solidFill>
                  <a:srgbClr val="888888"/>
                </a:solidFill>
              </a:defRPr>
            </a:lvl2pPr>
            <a:lvl3pPr lvl="2" algn="ctr" rtl="0">
              <a:spcBef>
                <a:spcPts val="1000"/>
              </a:spcBef>
              <a:spcAft>
                <a:spcPts val="0"/>
              </a:spcAft>
              <a:buSzPts val="1120"/>
              <a:buNone/>
              <a:defRPr>
                <a:solidFill>
                  <a:srgbClr val="888888"/>
                </a:solidFill>
              </a:defRPr>
            </a:lvl3pPr>
            <a:lvl4pPr lvl="3" algn="ctr" rtl="0">
              <a:spcBef>
                <a:spcPts val="1000"/>
              </a:spcBef>
              <a:spcAft>
                <a:spcPts val="0"/>
              </a:spcAft>
              <a:buSzPts val="960"/>
              <a:buNone/>
              <a:defRPr>
                <a:solidFill>
                  <a:srgbClr val="888888"/>
                </a:solidFill>
              </a:defRPr>
            </a:lvl4pPr>
            <a:lvl5pPr lvl="4" algn="ctr" rtl="0">
              <a:spcBef>
                <a:spcPts val="1000"/>
              </a:spcBef>
              <a:spcAft>
                <a:spcPts val="0"/>
              </a:spcAft>
              <a:buSzPts val="960"/>
              <a:buNone/>
              <a:defRPr>
                <a:solidFill>
                  <a:srgbClr val="888888"/>
                </a:solidFill>
              </a:defRPr>
            </a:lvl5pPr>
            <a:lvl6pPr lvl="5" algn="ctr" rtl="0">
              <a:spcBef>
                <a:spcPts val="1000"/>
              </a:spcBef>
              <a:spcAft>
                <a:spcPts val="0"/>
              </a:spcAft>
              <a:buSzPts val="960"/>
              <a:buNone/>
              <a:defRPr>
                <a:solidFill>
                  <a:srgbClr val="888888"/>
                </a:solidFill>
              </a:defRPr>
            </a:lvl6pPr>
            <a:lvl7pPr lvl="6" algn="ctr" rtl="0">
              <a:spcBef>
                <a:spcPts val="1000"/>
              </a:spcBef>
              <a:spcAft>
                <a:spcPts val="0"/>
              </a:spcAft>
              <a:buSzPts val="960"/>
              <a:buNone/>
              <a:defRPr>
                <a:solidFill>
                  <a:srgbClr val="888888"/>
                </a:solidFill>
              </a:defRPr>
            </a:lvl7pPr>
            <a:lvl8pPr lvl="7" algn="ctr" rtl="0">
              <a:spcBef>
                <a:spcPts val="1000"/>
              </a:spcBef>
              <a:spcAft>
                <a:spcPts val="0"/>
              </a:spcAft>
              <a:buSzPts val="960"/>
              <a:buNone/>
              <a:defRPr>
                <a:solidFill>
                  <a:srgbClr val="888888"/>
                </a:solidFill>
              </a:defRPr>
            </a:lvl8pPr>
            <a:lvl9pPr lvl="8" algn="ctr" rtl="0">
              <a:spcBef>
                <a:spcPts val="1000"/>
              </a:spcBef>
              <a:spcAft>
                <a:spcPts val="0"/>
              </a:spcAft>
              <a:buSzPts val="960"/>
              <a:buNone/>
              <a:defRPr>
                <a:solidFill>
                  <a:srgbClr val="888888"/>
                </a:solidFill>
              </a:defRPr>
            </a:lvl9pPr>
          </a:lstStyle>
          <a:p>
            <a:endParaRPr/>
          </a:p>
        </p:txBody>
      </p:sp>
      <p:sp>
        <p:nvSpPr>
          <p:cNvPr id="286" name="Google Shape;286;p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7" name="Google Shape;287;p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8" name="Google Shape;288;p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8908686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302755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526556-960B-4526-9FE9-6799BE341A38}"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0153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78890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5649921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3726625"/>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579007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95330232"/>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4DC5-44DF-480D-B7E0-3BF57F7E3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737E54-9533-43A0-8ABB-1D80BE6C85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3F8E6D-4BE7-454E-8ECD-29CA4F0A404E}"/>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5" name="Footer Placeholder 4">
            <a:extLst>
              <a:ext uri="{FF2B5EF4-FFF2-40B4-BE49-F238E27FC236}">
                <a16:creationId xmlns:a16="http://schemas.microsoft.com/office/drawing/2014/main" id="{0082605C-6E3D-48B6-9B2B-7E798CA6D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7A997-DFB8-43D0-B6F9-E8D10FFDE7BA}"/>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3355950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A910-8CE0-4F97-A99E-5CC491AABAE3}"/>
              </a:ext>
            </a:extLst>
          </p:cNvPr>
          <p:cNvSpPr>
            <a:spLocks noGrp="1"/>
          </p:cNvSpPr>
          <p:nvPr>
            <p:ph type="title"/>
          </p:nvPr>
        </p:nvSpPr>
        <p:spPr>
          <a:xfrm>
            <a:off x="261730" y="136526"/>
            <a:ext cx="11784495" cy="857388"/>
          </a:xfrm>
        </p:spPr>
        <p:txBody>
          <a:bodyPr>
            <a:normAutofit/>
          </a:bodyPr>
          <a:lstStyle>
            <a:lvl1pPr>
              <a:defRPr sz="3600" b="1">
                <a:solidFill>
                  <a:srgbClr val="00B0F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3EAD634-F774-4146-AC16-70E15BD1D554}"/>
              </a:ext>
            </a:extLst>
          </p:cNvPr>
          <p:cNvSpPr>
            <a:spLocks noGrp="1"/>
          </p:cNvSpPr>
          <p:nvPr>
            <p:ph idx="1"/>
          </p:nvPr>
        </p:nvSpPr>
        <p:spPr>
          <a:xfrm>
            <a:off x="261729" y="1499463"/>
            <a:ext cx="11784495"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6A5A8F4-E547-4ED8-BC8C-B928C83D7C3F}"/>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5" name="Footer Placeholder 4">
            <a:extLst>
              <a:ext uri="{FF2B5EF4-FFF2-40B4-BE49-F238E27FC236}">
                <a16:creationId xmlns:a16="http://schemas.microsoft.com/office/drawing/2014/main" id="{8C9A2C86-0F44-4076-8730-240B3CA9D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41E3D-5AA9-4186-AA66-848E0285E8B9}"/>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225740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9"/>
        <p:cNvGrpSpPr/>
        <p:nvPr/>
      </p:nvGrpSpPr>
      <p:grpSpPr>
        <a:xfrm>
          <a:off x="0" y="0"/>
          <a:ext cx="0" cy="0"/>
          <a:chOff x="0" y="0"/>
          <a:chExt cx="0" cy="0"/>
        </a:xfrm>
      </p:grpSpPr>
      <p:sp>
        <p:nvSpPr>
          <p:cNvPr id="290" name="Google Shape;290;p4"/>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3600"/>
              <a:buFont typeface="Trebuchet MS"/>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1" name="Google Shape;291;p4"/>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92" name="Google Shape;292;p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3" name="Google Shape;293;p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4" name="Google Shape;294;p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D695-0A12-4930-A8A0-C48D8B4AA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2B568E-B59D-4B9F-9752-D977F4D36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2E1FFB-CC52-4F5E-9FB7-D17CBCD41381}"/>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5" name="Footer Placeholder 4">
            <a:extLst>
              <a:ext uri="{FF2B5EF4-FFF2-40B4-BE49-F238E27FC236}">
                <a16:creationId xmlns:a16="http://schemas.microsoft.com/office/drawing/2014/main" id="{6B79F7A6-ADF7-456D-AFA8-B082920EB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07FF8-4102-4C83-9221-B5534E6FDB90}"/>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1324674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3FF2-852E-4D1F-8DC3-8F7DF19E4B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30457D-CBA7-49E0-82C2-576295E03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BEBFD8-88AA-4F52-BD9D-835A360A4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D6D9D0-E67F-41E1-9FC2-68696AF7962D}"/>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6" name="Footer Placeholder 5">
            <a:extLst>
              <a:ext uri="{FF2B5EF4-FFF2-40B4-BE49-F238E27FC236}">
                <a16:creationId xmlns:a16="http://schemas.microsoft.com/office/drawing/2014/main" id="{C0A137AF-A182-4BCD-A8AE-5F48C0D2D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426DC-D81E-4409-A18C-799DE28FDECB}"/>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2901553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A636-AAAB-48A3-AFC0-00DA0E3034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58FEA6-FD3C-4DFA-90A7-3D6002FE8A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66FB1-4F5C-4961-9124-42E9AB7AD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B9925E-AFF2-4795-BA16-4209349D4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AA0067-5290-4B1B-85DC-0EBEBB091D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C4C44-7F72-4C68-80AE-D1C25631EC61}"/>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8" name="Footer Placeholder 7">
            <a:extLst>
              <a:ext uri="{FF2B5EF4-FFF2-40B4-BE49-F238E27FC236}">
                <a16:creationId xmlns:a16="http://schemas.microsoft.com/office/drawing/2014/main" id="{B739B7A9-00BB-4C9D-BC76-3AFDE1ED45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4B95F1-8498-46F1-80FA-E9E2B37B3ABF}"/>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891397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0507-4AAB-422C-A431-5E1E73186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6563E3-879E-4535-B264-B7E1164D68FF}"/>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4" name="Footer Placeholder 3">
            <a:extLst>
              <a:ext uri="{FF2B5EF4-FFF2-40B4-BE49-F238E27FC236}">
                <a16:creationId xmlns:a16="http://schemas.microsoft.com/office/drawing/2014/main" id="{A1D09D9A-3B06-4F05-AFDB-BD84499407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E112FC-3CAC-4F3A-B918-49A583A7CD2D}"/>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2588206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B6A8E-E136-41C1-B796-0F2942A66F3C}"/>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3" name="Footer Placeholder 2">
            <a:extLst>
              <a:ext uri="{FF2B5EF4-FFF2-40B4-BE49-F238E27FC236}">
                <a16:creationId xmlns:a16="http://schemas.microsoft.com/office/drawing/2014/main" id="{E47F1B51-DE3D-4B1C-9ACE-2F9603EF89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B6C755-BC11-4DA8-8B2B-E6E6092CD526}"/>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2743244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DD4AD-5F6F-4AC5-8CDA-062C0B955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463286-88D2-4B9B-9639-A1FA4F988D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E571C-D016-4B88-8ED9-B95B9A99F1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47ABC-7C4B-465D-931E-D159B1F63B12}"/>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6" name="Footer Placeholder 5">
            <a:extLst>
              <a:ext uri="{FF2B5EF4-FFF2-40B4-BE49-F238E27FC236}">
                <a16:creationId xmlns:a16="http://schemas.microsoft.com/office/drawing/2014/main" id="{064706B9-DDDC-42FE-9BCD-5115429DF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91D29-1AAB-40B8-907C-192FDCA12A44}"/>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4146530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21D4-75F3-40B5-BAF8-367F5819E0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1854E9-E2BB-49A2-8968-1859FC655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EE0194-57BF-41D8-9A67-9FBF2D851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84F37-5E49-42A9-B271-CFA28E77C7BE}"/>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6" name="Footer Placeholder 5">
            <a:extLst>
              <a:ext uri="{FF2B5EF4-FFF2-40B4-BE49-F238E27FC236}">
                <a16:creationId xmlns:a16="http://schemas.microsoft.com/office/drawing/2014/main" id="{3E7DBAF9-A625-46F5-985A-9D5080C44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BE885-2881-47B6-B95E-06FAF1CED067}"/>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263292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D399-07E8-4805-914E-1E8392286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FA19CD-B416-4E0C-9538-058AB689E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6EE7A-4C4B-4E0B-8218-E929437BECF3}"/>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5" name="Footer Placeholder 4">
            <a:extLst>
              <a:ext uri="{FF2B5EF4-FFF2-40B4-BE49-F238E27FC236}">
                <a16:creationId xmlns:a16="http://schemas.microsoft.com/office/drawing/2014/main" id="{801D2EFF-C968-456B-B64F-51675E531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A6273-549C-40AA-970C-0B17FC14CFD3}"/>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3540892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B2CF8-5FD2-4F93-B3E5-D9C3CB763D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99DF07-32B0-4EBB-9620-4FB24B7D7B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C8E49-9181-40B1-98A5-8E3EF5AA39D1}"/>
              </a:ext>
            </a:extLst>
          </p:cNvPr>
          <p:cNvSpPr>
            <a:spLocks noGrp="1"/>
          </p:cNvSpPr>
          <p:nvPr>
            <p:ph type="dt" sz="half" idx="10"/>
          </p:nvPr>
        </p:nvSpPr>
        <p:spPr/>
        <p:txBody>
          <a:bodyPr/>
          <a:lstStyle/>
          <a:p>
            <a:fld id="{B2788FEA-D922-4E65-B3F7-27E79A97CB9B}" type="datetimeFigureOut">
              <a:rPr lang="en-US" smtClean="0"/>
              <a:t>11/2/2023</a:t>
            </a:fld>
            <a:endParaRPr lang="en-US"/>
          </a:p>
        </p:txBody>
      </p:sp>
      <p:sp>
        <p:nvSpPr>
          <p:cNvPr id="5" name="Footer Placeholder 4">
            <a:extLst>
              <a:ext uri="{FF2B5EF4-FFF2-40B4-BE49-F238E27FC236}">
                <a16:creationId xmlns:a16="http://schemas.microsoft.com/office/drawing/2014/main" id="{AA2863CE-F42C-4D8A-9A10-DBDA6A0B8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FB28A-8C40-444D-9868-BCC6ED8B19DF}"/>
              </a:ext>
            </a:extLst>
          </p:cNvPr>
          <p:cNvSpPr>
            <a:spLocks noGrp="1"/>
          </p:cNvSpPr>
          <p:nvPr>
            <p:ph type="sldNum" sz="quarter" idx="12"/>
          </p:nvPr>
        </p:nvSpPr>
        <p:spPr/>
        <p:txBody>
          <a:bodyPr/>
          <a:lstStyle/>
          <a:p>
            <a:fld id="{AAAFB326-B575-4D7A-916A-F86394B93620}" type="slidenum">
              <a:rPr lang="en-US" smtClean="0"/>
              <a:t>‹#›</a:t>
            </a:fld>
            <a:endParaRPr lang="en-US"/>
          </a:p>
        </p:txBody>
      </p:sp>
    </p:spTree>
    <p:extLst>
      <p:ext uri="{BB962C8B-B14F-4D97-AF65-F5344CB8AC3E}">
        <p14:creationId xmlns:p14="http://schemas.microsoft.com/office/powerpoint/2010/main" val="426085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5"/>
        <p:cNvGrpSpPr/>
        <p:nvPr/>
      </p:nvGrpSpPr>
      <p:grpSpPr>
        <a:xfrm>
          <a:off x="0" y="0"/>
          <a:ext cx="0" cy="0"/>
          <a:chOff x="0" y="0"/>
          <a:chExt cx="0" cy="0"/>
        </a:xfrm>
      </p:grpSpPr>
      <p:sp>
        <p:nvSpPr>
          <p:cNvPr id="296" name="Google Shape;296;p5"/>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4000"/>
              <a:buFont typeface="Trebuchet MS"/>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7" name="Google Shape;297;p5"/>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600"/>
              <a:buNone/>
              <a:defRPr sz="20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298" name="Google Shape;298;p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9" name="Google Shape;299;p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0" name="Google Shape;300;p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1"/>
        <p:cNvGrpSpPr/>
        <p:nvPr/>
      </p:nvGrpSpPr>
      <p:grpSpPr>
        <a:xfrm>
          <a:off x="0" y="0"/>
          <a:ext cx="0" cy="0"/>
          <a:chOff x="0" y="0"/>
          <a:chExt cx="0" cy="0"/>
        </a:xfrm>
      </p:grpSpPr>
      <p:sp>
        <p:nvSpPr>
          <p:cNvPr id="302" name="Google Shape;302;p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3" name="Google Shape;303;p6"/>
          <p:cNvSpPr txBox="1">
            <a:spLocks noGrp="1"/>
          </p:cNvSpPr>
          <p:nvPr>
            <p:ph type="body" idx="1"/>
          </p:nvPr>
        </p:nvSpPr>
        <p:spPr>
          <a:xfrm>
            <a:off x="677334"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04" name="Google Shape;304;p6"/>
          <p:cNvSpPr txBox="1">
            <a:spLocks noGrp="1"/>
          </p:cNvSpPr>
          <p:nvPr>
            <p:ph type="body" idx="2"/>
          </p:nvPr>
        </p:nvSpPr>
        <p:spPr>
          <a:xfrm>
            <a:off x="5089970" y="2160589"/>
            <a:ext cx="41841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05" name="Google Shape;305;p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7" name="Google Shape;307;p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8"/>
        <p:cNvGrpSpPr/>
        <p:nvPr/>
      </p:nvGrpSpPr>
      <p:grpSpPr>
        <a:xfrm>
          <a:off x="0" y="0"/>
          <a:ext cx="0" cy="0"/>
          <a:chOff x="0" y="0"/>
          <a:chExt cx="0" cy="0"/>
        </a:xfrm>
      </p:grpSpPr>
      <p:sp>
        <p:nvSpPr>
          <p:cNvPr id="309" name="Google Shape;309;p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3600"/>
              <a:buFont typeface="Trebuchet MS"/>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0" name="Google Shape;310;p7"/>
          <p:cNvSpPr txBox="1">
            <a:spLocks noGrp="1"/>
          </p:cNvSpPr>
          <p:nvPr>
            <p:ph type="body" idx="1"/>
          </p:nvPr>
        </p:nvSpPr>
        <p:spPr>
          <a:xfrm>
            <a:off x="675745"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311" name="Google Shape;311;p7"/>
          <p:cNvSpPr txBox="1">
            <a:spLocks noGrp="1"/>
          </p:cNvSpPr>
          <p:nvPr>
            <p:ph type="body" idx="2"/>
          </p:nvPr>
        </p:nvSpPr>
        <p:spPr>
          <a:xfrm>
            <a:off x="675745"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12" name="Google Shape;312;p7"/>
          <p:cNvSpPr txBox="1">
            <a:spLocks noGrp="1"/>
          </p:cNvSpPr>
          <p:nvPr>
            <p:ph type="body" idx="3"/>
          </p:nvPr>
        </p:nvSpPr>
        <p:spPr>
          <a:xfrm>
            <a:off x="5088383" y="2160983"/>
            <a:ext cx="41856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313" name="Google Shape;313;p7"/>
          <p:cNvSpPr txBox="1">
            <a:spLocks noGrp="1"/>
          </p:cNvSpPr>
          <p:nvPr>
            <p:ph type="body" idx="4"/>
          </p:nvPr>
        </p:nvSpPr>
        <p:spPr>
          <a:xfrm>
            <a:off x="5088384" y="2737245"/>
            <a:ext cx="4185600" cy="33042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14" name="Google Shape;314;p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5" name="Google Shape;315;p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6" name="Google Shape;316;p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7"/>
        <p:cNvGrpSpPr/>
        <p:nvPr/>
      </p:nvGrpSpPr>
      <p:grpSpPr>
        <a:xfrm>
          <a:off x="0" y="0"/>
          <a:ext cx="0" cy="0"/>
          <a:chOff x="0" y="0"/>
          <a:chExt cx="0" cy="0"/>
        </a:xfrm>
      </p:grpSpPr>
      <p:sp>
        <p:nvSpPr>
          <p:cNvPr id="318" name="Google Shape;318;p8"/>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19" name="Google Shape;319;p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0" name="Google Shape;320;p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1" name="Google Shape;321;p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2"/>
        <p:cNvGrpSpPr/>
        <p:nvPr/>
      </p:nvGrpSpPr>
      <p:grpSpPr>
        <a:xfrm>
          <a:off x="0" y="0"/>
          <a:ext cx="0" cy="0"/>
          <a:chOff x="0" y="0"/>
          <a:chExt cx="0" cy="0"/>
        </a:xfrm>
      </p:grpSpPr>
      <p:sp>
        <p:nvSpPr>
          <p:cNvPr id="323" name="Google Shape;323;p9"/>
          <p:cNvSpPr txBox="1">
            <a:spLocks noGrp="1"/>
          </p:cNvSpPr>
          <p:nvPr>
            <p:ph type="title"/>
          </p:nvPr>
        </p:nvSpPr>
        <p:spPr>
          <a:xfrm>
            <a:off x="677334" y="1498604"/>
            <a:ext cx="3854400" cy="12786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2000"/>
              <a:buFont typeface="Trebuchet MS"/>
              <a:buNone/>
              <a:defRPr sz="2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4" name="Google Shape;324;p9"/>
          <p:cNvSpPr txBox="1">
            <a:spLocks noGrp="1"/>
          </p:cNvSpPr>
          <p:nvPr>
            <p:ph type="body" idx="1"/>
          </p:nvPr>
        </p:nvSpPr>
        <p:spPr>
          <a:xfrm>
            <a:off x="4760461" y="514924"/>
            <a:ext cx="4513500" cy="55263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25" name="Google Shape;325;p9"/>
          <p:cNvSpPr txBox="1">
            <a:spLocks noGrp="1"/>
          </p:cNvSpPr>
          <p:nvPr>
            <p:ph type="body" idx="2"/>
          </p:nvPr>
        </p:nvSpPr>
        <p:spPr>
          <a:xfrm>
            <a:off x="677334" y="2777069"/>
            <a:ext cx="3854400" cy="25845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1120"/>
              <a:buNone/>
              <a:defRPr sz="1400"/>
            </a:lvl2pPr>
            <a:lvl3pPr marL="1371600" lvl="2" indent="-228600" algn="l" rtl="0">
              <a:spcBef>
                <a:spcPts val="1000"/>
              </a:spcBef>
              <a:spcAft>
                <a:spcPts val="0"/>
              </a:spcAft>
              <a:buSzPts val="960"/>
              <a:buNone/>
              <a:defRPr sz="1200"/>
            </a:lvl3pPr>
            <a:lvl4pPr marL="1828800" lvl="3" indent="-228600" algn="l" rtl="0">
              <a:spcBef>
                <a:spcPts val="1000"/>
              </a:spcBef>
              <a:spcAft>
                <a:spcPts val="0"/>
              </a:spcAft>
              <a:buSzPts val="800"/>
              <a:buNone/>
              <a:defRPr sz="1000"/>
            </a:lvl4pPr>
            <a:lvl5pPr marL="2286000" lvl="4" indent="-228600" algn="l" rtl="0">
              <a:spcBef>
                <a:spcPts val="1000"/>
              </a:spcBef>
              <a:spcAft>
                <a:spcPts val="0"/>
              </a:spcAft>
              <a:buSzPts val="800"/>
              <a:buNone/>
              <a:defRPr sz="1000"/>
            </a:lvl5pPr>
            <a:lvl6pPr marL="2743200" lvl="5" indent="-228600" algn="l" rtl="0">
              <a:spcBef>
                <a:spcPts val="1000"/>
              </a:spcBef>
              <a:spcAft>
                <a:spcPts val="0"/>
              </a:spcAft>
              <a:buSzPts val="800"/>
              <a:buNone/>
              <a:defRPr sz="1000"/>
            </a:lvl6pPr>
            <a:lvl7pPr marL="3200400" lvl="6" indent="-228600" algn="l" rtl="0">
              <a:spcBef>
                <a:spcPts val="1000"/>
              </a:spcBef>
              <a:spcAft>
                <a:spcPts val="0"/>
              </a:spcAft>
              <a:buSzPts val="800"/>
              <a:buNone/>
              <a:defRPr sz="1000"/>
            </a:lvl7pPr>
            <a:lvl8pPr marL="3657600" lvl="7" indent="-228600" algn="l" rtl="0">
              <a:spcBef>
                <a:spcPts val="1000"/>
              </a:spcBef>
              <a:spcAft>
                <a:spcPts val="0"/>
              </a:spcAft>
              <a:buSzPts val="800"/>
              <a:buNone/>
              <a:defRPr sz="1000"/>
            </a:lvl8pPr>
            <a:lvl9pPr marL="4114800" lvl="8" indent="-228600" algn="l" rtl="0">
              <a:spcBef>
                <a:spcPts val="1000"/>
              </a:spcBef>
              <a:spcAft>
                <a:spcPts val="0"/>
              </a:spcAft>
              <a:buSzPts val="800"/>
              <a:buNone/>
              <a:defRPr sz="1000"/>
            </a:lvl9pPr>
          </a:lstStyle>
          <a:p>
            <a:endParaRPr/>
          </a:p>
        </p:txBody>
      </p:sp>
      <p:sp>
        <p:nvSpPr>
          <p:cNvPr id="326" name="Google Shape;326;p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7" name="Google Shape;327;p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8" name="Google Shape;328;p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9"/>
        <p:cNvGrpSpPr/>
        <p:nvPr/>
      </p:nvGrpSpPr>
      <p:grpSpPr>
        <a:xfrm>
          <a:off x="0" y="0"/>
          <a:ext cx="0" cy="0"/>
          <a:chOff x="0" y="0"/>
          <a:chExt cx="0" cy="0"/>
        </a:xfrm>
      </p:grpSpPr>
      <p:sp>
        <p:nvSpPr>
          <p:cNvPr id="330" name="Google Shape;330;p10"/>
          <p:cNvSpPr txBox="1">
            <a:spLocks noGrp="1"/>
          </p:cNvSpPr>
          <p:nvPr>
            <p:ph type="title"/>
          </p:nvPr>
        </p:nvSpPr>
        <p:spPr>
          <a:xfrm>
            <a:off x="677334" y="4800600"/>
            <a:ext cx="85968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accent1"/>
              </a:buClr>
              <a:buSzPts val="2400"/>
              <a:buFont typeface="Trebuchet MS"/>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1" name="Google Shape;331;p10"/>
          <p:cNvSpPr>
            <a:spLocks noGrp="1"/>
          </p:cNvSpPr>
          <p:nvPr>
            <p:ph type="pic" idx="2"/>
          </p:nvPr>
        </p:nvSpPr>
        <p:spPr>
          <a:xfrm>
            <a:off x="677334" y="609600"/>
            <a:ext cx="8596800" cy="3845700"/>
          </a:xfrm>
          <a:prstGeom prst="rect">
            <a:avLst/>
          </a:prstGeom>
          <a:noFill/>
          <a:ln>
            <a:noFill/>
          </a:ln>
        </p:spPr>
      </p:sp>
      <p:sp>
        <p:nvSpPr>
          <p:cNvPr id="332" name="Google Shape;332;p10"/>
          <p:cNvSpPr txBox="1">
            <a:spLocks noGrp="1"/>
          </p:cNvSpPr>
          <p:nvPr>
            <p:ph type="body" idx="1"/>
          </p:nvPr>
        </p:nvSpPr>
        <p:spPr>
          <a:xfrm>
            <a:off x="677334" y="5367338"/>
            <a:ext cx="8596800" cy="6741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33" name="Google Shape;333;p1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4" name="Google Shape;334;p1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5" name="Google Shape;335;p1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grpSp>
        <p:nvGrpSpPr>
          <p:cNvPr id="252" name="Google Shape;252;p1"/>
          <p:cNvGrpSpPr/>
          <p:nvPr/>
        </p:nvGrpSpPr>
        <p:grpSpPr>
          <a:xfrm>
            <a:off x="0" y="-8467"/>
            <a:ext cx="12192133" cy="6866580"/>
            <a:chOff x="0" y="-8467"/>
            <a:chExt cx="12192133" cy="6866580"/>
          </a:xfrm>
        </p:grpSpPr>
        <p:cxnSp>
          <p:nvCxnSpPr>
            <p:cNvPr id="253" name="Google Shape;253;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4" name="Google Shape;254;p1"/>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255" name="Google Shape;255;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56" name="Google Shape;256;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57" name="Google Shape;257;p1"/>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0"/>
              </a:srgbClr>
            </a:solidFill>
            <a:ln>
              <a:noFill/>
            </a:ln>
          </p:spPr>
        </p:sp>
        <p:sp>
          <p:nvSpPr>
            <p:cNvPr id="259" name="Google Shape;259;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0"/>
              </a:srgbClr>
            </a:solidFill>
            <a:ln>
              <a:noFill/>
            </a:ln>
          </p:spPr>
        </p:sp>
        <p:sp>
          <p:nvSpPr>
            <p:cNvPr id="260" name="Google Shape;260;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261" name="Google Shape;261;p1"/>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4" name="Google Shape;264;p1"/>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65" name="Google Shape;265;p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66" name="Google Shape;266;p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67" name="Google Shape;267;p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5736943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5AB3B-8736-4B7E-83A6-5F098AD99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1F7DD2-5457-4732-90E8-01D502672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357D3-19AE-467B-89FD-BFE7DDE0BC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88FEA-D922-4E65-B3F7-27E79A97CB9B}" type="datetimeFigureOut">
              <a:rPr lang="en-US" smtClean="0"/>
              <a:t>11/2/2023</a:t>
            </a:fld>
            <a:endParaRPr lang="en-US"/>
          </a:p>
        </p:txBody>
      </p:sp>
      <p:sp>
        <p:nvSpPr>
          <p:cNvPr id="5" name="Footer Placeholder 4">
            <a:extLst>
              <a:ext uri="{FF2B5EF4-FFF2-40B4-BE49-F238E27FC236}">
                <a16:creationId xmlns:a16="http://schemas.microsoft.com/office/drawing/2014/main" id="{246A8F28-0A40-4350-B84F-B99DA0337B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514B7F-CC5C-4797-ACAB-7C137059A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FB326-B575-4D7A-916A-F86394B93620}" type="slidenum">
              <a:rPr lang="en-US" smtClean="0"/>
              <a:t>‹#›</a:t>
            </a:fld>
            <a:endParaRPr lang="en-US"/>
          </a:p>
        </p:txBody>
      </p:sp>
    </p:spTree>
    <p:extLst>
      <p:ext uri="{BB962C8B-B14F-4D97-AF65-F5344CB8AC3E}">
        <p14:creationId xmlns:p14="http://schemas.microsoft.com/office/powerpoint/2010/main" val="26325023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image" Target="../media/image7.sv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oleObject" Target="../embeddings/oleObject1.bin"/><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411"/>
        <p:cNvGrpSpPr/>
        <p:nvPr/>
      </p:nvGrpSpPr>
      <p:grpSpPr>
        <a:xfrm>
          <a:off x="0" y="0"/>
          <a:ext cx="0" cy="0"/>
          <a:chOff x="0" y="0"/>
          <a:chExt cx="0" cy="0"/>
        </a:xfrm>
      </p:grpSpPr>
      <p:pic>
        <p:nvPicPr>
          <p:cNvPr id="412" name="Google Shape;412;p22"/>
          <p:cNvPicPr preferRelativeResize="0"/>
          <p:nvPr/>
        </p:nvPicPr>
        <p:blipFill rotWithShape="1">
          <a:blip r:embed="rId3">
            <a:alphaModFix/>
          </a:blip>
          <a:srcRect/>
          <a:stretch/>
        </p:blipFill>
        <p:spPr>
          <a:xfrm>
            <a:off x="1994848" y="1421"/>
            <a:ext cx="10192603" cy="6855157"/>
          </a:xfrm>
          <a:prstGeom prst="rect">
            <a:avLst/>
          </a:prstGeom>
          <a:noFill/>
          <a:ln>
            <a:noFill/>
          </a:ln>
        </p:spPr>
      </p:pic>
      <p:sp>
        <p:nvSpPr>
          <p:cNvPr id="413" name="Google Shape;413;p22"/>
          <p:cNvSpPr txBox="1"/>
          <p:nvPr/>
        </p:nvSpPr>
        <p:spPr>
          <a:xfrm>
            <a:off x="223652" y="4356669"/>
            <a:ext cx="5400600" cy="933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1900" b="1" i="0" u="none" strike="noStrike" cap="none">
                <a:solidFill>
                  <a:srgbClr val="FFFFFF"/>
                </a:solidFill>
                <a:latin typeface="Arial"/>
                <a:ea typeface="Arial"/>
                <a:cs typeface="Arial"/>
                <a:sym typeface="Arial"/>
              </a:rPr>
              <a:t>UNICEF Mongolia</a:t>
            </a:r>
            <a:endParaRPr sz="1900" b="1" i="0" u="none" strike="noStrike" cap="none">
              <a:solidFill>
                <a:srgbClr val="FFFFFF"/>
              </a:solidFill>
              <a:latin typeface="Arial"/>
              <a:ea typeface="Arial"/>
              <a:cs typeface="Arial"/>
              <a:sym typeface="Arial"/>
            </a:endParaRPr>
          </a:p>
        </p:txBody>
      </p:sp>
      <p:sp>
        <p:nvSpPr>
          <p:cNvPr id="414" name="Google Shape;414;p22"/>
          <p:cNvSpPr txBox="1"/>
          <p:nvPr/>
        </p:nvSpPr>
        <p:spPr>
          <a:xfrm>
            <a:off x="223652" y="5481656"/>
            <a:ext cx="5400600" cy="933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2133"/>
              <a:buFont typeface="Arial"/>
              <a:buNone/>
            </a:pPr>
            <a:r>
              <a:rPr lang="en-US" sz="1900" b="1" i="0" u="none" strike="noStrike" cap="none">
                <a:solidFill>
                  <a:srgbClr val="FFFFFF"/>
                </a:solidFill>
                <a:latin typeface="Arial"/>
                <a:ea typeface="Arial"/>
                <a:cs typeface="Arial"/>
                <a:sym typeface="Arial"/>
              </a:rPr>
              <a:t>Date 23</a:t>
            </a:r>
            <a:r>
              <a:rPr lang="en-US" sz="1900" b="1" i="0" u="none" strike="noStrike" cap="none" baseline="30000">
                <a:solidFill>
                  <a:srgbClr val="FFFFFF"/>
                </a:solidFill>
                <a:latin typeface="Arial"/>
                <a:ea typeface="Arial"/>
                <a:cs typeface="Arial"/>
                <a:sym typeface="Arial"/>
              </a:rPr>
              <a:t>rd</a:t>
            </a:r>
            <a:r>
              <a:rPr lang="en-US" sz="1900" b="1" i="0" u="none" strike="noStrike" cap="none">
                <a:solidFill>
                  <a:srgbClr val="FFFFFF"/>
                </a:solidFill>
                <a:latin typeface="Arial"/>
                <a:ea typeface="Arial"/>
                <a:cs typeface="Arial"/>
                <a:sym typeface="Arial"/>
              </a:rPr>
              <a:t> March  2021</a:t>
            </a:r>
            <a:endParaRPr sz="1900" b="1" i="0" u="none" strike="noStrike" cap="none">
              <a:solidFill>
                <a:srgbClr val="FFFFFF"/>
              </a:solidFill>
              <a:latin typeface="Arial"/>
              <a:ea typeface="Arial"/>
              <a:cs typeface="Arial"/>
              <a:sym typeface="Arial"/>
            </a:endParaRPr>
          </a:p>
        </p:txBody>
      </p:sp>
      <p:sp>
        <p:nvSpPr>
          <p:cNvPr id="415" name="Google Shape;415;p22"/>
          <p:cNvSpPr txBox="1"/>
          <p:nvPr/>
        </p:nvSpPr>
        <p:spPr>
          <a:xfrm>
            <a:off x="7693925" y="1143000"/>
            <a:ext cx="3923700" cy="49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16" name="Google Shape;416;p22"/>
          <p:cNvSpPr/>
          <p:nvPr/>
        </p:nvSpPr>
        <p:spPr>
          <a:xfrm>
            <a:off x="0" y="0"/>
            <a:ext cx="4667100" cy="6858000"/>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sp>
        <p:nvSpPr>
          <p:cNvPr id="417" name="Google Shape;417;p22"/>
          <p:cNvSpPr txBox="1"/>
          <p:nvPr/>
        </p:nvSpPr>
        <p:spPr>
          <a:xfrm>
            <a:off x="169024" y="177731"/>
            <a:ext cx="4498200" cy="4639200"/>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600"/>
              <a:buFont typeface="Arial"/>
              <a:buNone/>
            </a:pPr>
            <a:r>
              <a:rPr lang="en-US" sz="3600" b="1" i="0" u="none" strike="noStrike" cap="none" dirty="0">
                <a:solidFill>
                  <a:srgbClr val="FFFFFF"/>
                </a:solidFill>
                <a:latin typeface="Arial"/>
                <a:ea typeface="Arial"/>
                <a:cs typeface="Arial"/>
                <a:sym typeface="Arial"/>
              </a:rPr>
              <a:t>Improving Financing Arrangements for Primary Healthcare Malawi</a:t>
            </a:r>
            <a:endParaRPr dirty="0"/>
          </a:p>
          <a:p>
            <a:pPr marL="0" marR="0" lvl="0" indent="0" algn="l" rtl="0">
              <a:lnSpc>
                <a:spcPct val="150000"/>
              </a:lnSpc>
              <a:spcBef>
                <a:spcPts val="0"/>
              </a:spcBef>
              <a:spcAft>
                <a:spcPts val="0"/>
              </a:spcAft>
              <a:buClr>
                <a:srgbClr val="000000"/>
              </a:buClr>
              <a:buSzPts val="2800"/>
              <a:buFont typeface="Trebuchet MS"/>
              <a:buNone/>
            </a:pPr>
            <a:endParaRPr sz="1800" b="1" i="0" u="none" strike="noStrike" cap="none"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800"/>
              <a:buFont typeface="Trebuchet MS"/>
              <a:buNone/>
            </a:pPr>
            <a:endParaRPr sz="1800" b="1" i="0" u="none" strike="noStrike" cap="none" dirty="0">
              <a:solidFill>
                <a:srgbClr val="FF0000"/>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800"/>
              <a:buFont typeface="Calibri"/>
              <a:buNone/>
            </a:pPr>
            <a:br>
              <a:rPr lang="en-US" sz="1800" b="1" i="0" u="none" strike="noStrike" cap="none" dirty="0">
                <a:solidFill>
                  <a:srgbClr val="FFFFFF"/>
                </a:solidFill>
                <a:latin typeface="Calibri"/>
                <a:ea typeface="Calibri"/>
                <a:cs typeface="Calibri"/>
                <a:sym typeface="Calibri"/>
              </a:rPr>
            </a:br>
            <a:br>
              <a:rPr lang="en-US" sz="1600" b="1" i="0" u="none" strike="noStrike" cap="none" dirty="0">
                <a:solidFill>
                  <a:srgbClr val="FFFFFF"/>
                </a:solidFill>
                <a:latin typeface="Calibri"/>
                <a:ea typeface="Calibri"/>
                <a:cs typeface="Calibri"/>
                <a:sym typeface="Calibri"/>
              </a:rPr>
            </a:br>
            <a:endParaRPr sz="2800" b="1" i="0" u="none" strike="noStrike" cap="none" dirty="0">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800"/>
              <a:buFont typeface="Arial"/>
              <a:buNone/>
            </a:pPr>
            <a:endParaRPr sz="2800" b="1" i="0" u="none" strike="noStrike" cap="none" dirty="0">
              <a:solidFill>
                <a:srgbClr val="FFFFFF"/>
              </a:solidFill>
              <a:latin typeface="Arial"/>
              <a:ea typeface="Arial"/>
              <a:cs typeface="Arial"/>
              <a:sym typeface="Arial"/>
            </a:endParaRPr>
          </a:p>
          <a:p>
            <a:pPr marL="0" marR="0" lvl="0" indent="0" algn="l" rtl="0">
              <a:lnSpc>
                <a:spcPct val="150000"/>
              </a:lnSpc>
              <a:spcBef>
                <a:spcPts val="0"/>
              </a:spcBef>
              <a:spcAft>
                <a:spcPts val="0"/>
              </a:spcAft>
              <a:buClr>
                <a:srgbClr val="FFFFFF"/>
              </a:buClr>
              <a:buSzPts val="6000"/>
              <a:buFont typeface="Arial"/>
              <a:buNone/>
            </a:pPr>
            <a:endParaRPr sz="6000" b="1" i="0" u="none" strike="noStrike" cap="none" dirty="0">
              <a:solidFill>
                <a:srgbClr val="FFFFFF"/>
              </a:solidFill>
              <a:latin typeface="Arial"/>
              <a:ea typeface="Arial"/>
              <a:cs typeface="Arial"/>
              <a:sym typeface="Arial"/>
            </a:endParaRPr>
          </a:p>
        </p:txBody>
      </p:sp>
      <p:pic>
        <p:nvPicPr>
          <p:cNvPr id="418" name="Google Shape;418;p22"/>
          <p:cNvPicPr preferRelativeResize="0"/>
          <p:nvPr/>
        </p:nvPicPr>
        <p:blipFill rotWithShape="1">
          <a:blip r:embed="rId4">
            <a:alphaModFix/>
          </a:blip>
          <a:srcRect/>
          <a:stretch/>
        </p:blipFill>
        <p:spPr>
          <a:xfrm>
            <a:off x="10857186" y="6471753"/>
            <a:ext cx="939116" cy="234779"/>
          </a:xfrm>
          <a:prstGeom prst="rect">
            <a:avLst/>
          </a:prstGeom>
          <a:noFill/>
          <a:ln>
            <a:noFill/>
          </a:ln>
        </p:spPr>
      </p:pic>
      <p:sp>
        <p:nvSpPr>
          <p:cNvPr id="419" name="Google Shape;419;p22"/>
          <p:cNvSpPr txBox="1"/>
          <p:nvPr/>
        </p:nvSpPr>
        <p:spPr>
          <a:xfrm>
            <a:off x="223652" y="5448923"/>
            <a:ext cx="4292248" cy="10227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2400"/>
              <a:buFont typeface="Arial"/>
              <a:buNone/>
            </a:pPr>
            <a:r>
              <a:rPr lang="en-US" sz="2400" b="1" i="0" u="none" strike="noStrike" cap="none" dirty="0">
                <a:solidFill>
                  <a:srgbClr val="FFFFFF"/>
                </a:solidFill>
                <a:latin typeface="Arial"/>
                <a:ea typeface="Arial"/>
                <a:cs typeface="Arial"/>
                <a:sym typeface="Arial"/>
              </a:rPr>
              <a:t>Presentation by Government of Malawi at the CABRI PRW</a:t>
            </a:r>
            <a:endParaRPr dirty="0"/>
          </a:p>
          <a:p>
            <a:pPr marL="0" marR="0" lvl="0" indent="0" algn="l" rtl="0">
              <a:lnSpc>
                <a:spcPct val="90000"/>
              </a:lnSpc>
              <a:spcBef>
                <a:spcPts val="0"/>
              </a:spcBef>
              <a:spcAft>
                <a:spcPts val="0"/>
              </a:spcAft>
              <a:buClr>
                <a:srgbClr val="FFFFFF"/>
              </a:buClr>
              <a:buSzPts val="2400"/>
              <a:buFont typeface="Arial"/>
              <a:buNone/>
            </a:pPr>
            <a:endParaRPr sz="2400" b="1" i="0" u="none" strike="noStrike" cap="none" dirty="0">
              <a:solidFill>
                <a:srgbClr val="FFFFFF"/>
              </a:solidFill>
              <a:latin typeface="Arial"/>
              <a:ea typeface="Arial"/>
              <a:cs typeface="Arial"/>
              <a:sym typeface="Arial"/>
            </a:endParaRPr>
          </a:p>
          <a:p>
            <a:pPr marL="0" marR="0" lvl="0" indent="0" algn="ctr" rtl="0">
              <a:lnSpc>
                <a:spcPct val="90000"/>
              </a:lnSpc>
              <a:spcBef>
                <a:spcPts val="0"/>
              </a:spcBef>
              <a:spcAft>
                <a:spcPts val="0"/>
              </a:spcAft>
              <a:buClr>
                <a:srgbClr val="FFFFFF"/>
              </a:buClr>
              <a:buSzPts val="2400"/>
              <a:buFont typeface="Arial"/>
              <a:buNone/>
            </a:pPr>
            <a:r>
              <a:rPr lang="en-US" sz="2000" b="0" i="1" u="none" strike="noStrike" cap="none" dirty="0">
                <a:solidFill>
                  <a:srgbClr val="FFFFFF"/>
                </a:solidFill>
                <a:latin typeface="Arial"/>
                <a:ea typeface="Arial"/>
                <a:cs typeface="Arial"/>
                <a:sym typeface="Arial"/>
              </a:rPr>
              <a:t>8-9</a:t>
            </a:r>
            <a:r>
              <a:rPr lang="en-US" sz="2000" b="0" i="1" u="none" strike="noStrike" cap="none" baseline="30000" dirty="0">
                <a:solidFill>
                  <a:srgbClr val="FFFFFF"/>
                </a:solidFill>
                <a:latin typeface="Arial"/>
                <a:ea typeface="Arial"/>
                <a:cs typeface="Arial"/>
                <a:sym typeface="Arial"/>
              </a:rPr>
              <a:t>th</a:t>
            </a:r>
            <a:r>
              <a:rPr lang="en-US" sz="2000" b="0" i="1" u="none" strike="noStrike" cap="none" dirty="0">
                <a:solidFill>
                  <a:srgbClr val="FFFFFF"/>
                </a:solidFill>
                <a:latin typeface="Arial"/>
                <a:ea typeface="Arial"/>
                <a:cs typeface="Arial"/>
                <a:sym typeface="Arial"/>
              </a:rPr>
              <a:t> November 2023, Cape Town</a:t>
            </a:r>
            <a:endParaRPr sz="2000" b="0" i="1" u="none" strike="noStrike" cap="none" dirty="0">
              <a:solidFill>
                <a:srgbClr val="FFFFFF"/>
              </a:solidFill>
              <a:latin typeface="Arial"/>
              <a:ea typeface="Arial"/>
              <a:cs typeface="Arial"/>
              <a:sym typeface="Arial"/>
            </a:endParaRPr>
          </a:p>
        </p:txBody>
      </p:sp>
      <p:sp>
        <p:nvSpPr>
          <p:cNvPr id="420" name="Google Shape;420;p2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Google Shape;480;p29"/>
          <p:cNvSpPr txBox="1">
            <a:spLocks noGrp="1"/>
          </p:cNvSpPr>
          <p:nvPr>
            <p:ph type="ctrTitle"/>
          </p:nvPr>
        </p:nvSpPr>
        <p:spPr>
          <a:xfrm>
            <a:off x="1293743" y="526774"/>
            <a:ext cx="10007100" cy="915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1BC69"/>
              </a:buClr>
              <a:buSzPts val="4400"/>
              <a:buFont typeface="Arial"/>
              <a:buNone/>
            </a:pPr>
            <a:r>
              <a:rPr lang="en-US" sz="4400" b="1" dirty="0">
                <a:solidFill>
                  <a:schemeClr val="accent2"/>
                </a:solidFill>
                <a:latin typeface="Arial" panose="020B0604020202020204" pitchFamily="34" charset="0"/>
                <a:cs typeface="Arial" panose="020B0604020202020204" pitchFamily="34" charset="0"/>
              </a:rPr>
              <a:t>Lessons from the Education Sector</a:t>
            </a:r>
            <a:endParaRPr dirty="0">
              <a:solidFill>
                <a:schemeClr val="accent2"/>
              </a:solidFill>
              <a:latin typeface="Arial" panose="020B0604020202020204" pitchFamily="34" charset="0"/>
              <a:cs typeface="Arial" panose="020B0604020202020204" pitchFamily="34" charset="0"/>
            </a:endParaRPr>
          </a:p>
        </p:txBody>
      </p:sp>
      <p:sp>
        <p:nvSpPr>
          <p:cNvPr id="481" name="Google Shape;481;p29"/>
          <p:cNvSpPr txBox="1">
            <a:spLocks noGrp="1"/>
          </p:cNvSpPr>
          <p:nvPr>
            <p:ph type="subTitle" idx="1"/>
          </p:nvPr>
        </p:nvSpPr>
        <p:spPr>
          <a:xfrm>
            <a:off x="528637" y="2004645"/>
            <a:ext cx="10429800" cy="3903900"/>
          </a:xfrm>
          <a:prstGeom prst="rect">
            <a:avLst/>
          </a:prstGeom>
          <a:noFill/>
          <a:ln>
            <a:noFill/>
          </a:ln>
        </p:spPr>
        <p:txBody>
          <a:bodyPr spcFirstLastPara="1" wrap="square" lIns="91425" tIns="45700" rIns="91425" bIns="45700" anchor="t" anchorCtr="0">
            <a:normAutofit lnSpcReduction="10000"/>
          </a:bodyPr>
          <a:lstStyle/>
          <a:p>
            <a:pPr marL="457200" lvl="0" indent="-457200" algn="just" rtl="0">
              <a:lnSpc>
                <a:spcPct val="90000"/>
              </a:lnSpc>
              <a:spcBef>
                <a:spcPts val="0"/>
              </a:spcBef>
              <a:spcAft>
                <a:spcPts val="0"/>
              </a:spcAft>
              <a:buClr>
                <a:schemeClr val="dk1"/>
              </a:buClr>
              <a:buSzPct val="100000"/>
              <a:buFont typeface="Arial"/>
              <a:buAutoNum type="arabicPeriod"/>
            </a:pPr>
            <a:r>
              <a:rPr lang="en-US" sz="2000" b="1" dirty="0">
                <a:solidFill>
                  <a:schemeClr val="dk1"/>
                </a:solidFill>
                <a:latin typeface="Arial" panose="020B0604020202020204" pitchFamily="34" charset="0"/>
                <a:cs typeface="Arial" panose="020B0604020202020204" pitchFamily="34" charset="0"/>
              </a:rPr>
              <a:t>The implementation of DFF need not be conditioned on the “cost center argument” </a:t>
            </a:r>
            <a:r>
              <a:rPr lang="en-US" sz="2000" dirty="0">
                <a:solidFill>
                  <a:schemeClr val="dk1"/>
                </a:solidFill>
                <a:latin typeface="Arial" panose="020B0604020202020204" pitchFamily="34" charset="0"/>
                <a:cs typeface="Arial" panose="020B0604020202020204" pitchFamily="34" charset="0"/>
              </a:rPr>
              <a:t>– for it is possible to implement DFF without making facilities cost centers, as is the current case with several primary schools which are receiving PSIG although they are not cost centers</a:t>
            </a:r>
            <a:endParaRPr dirty="0">
              <a:latin typeface="Arial" panose="020B0604020202020204" pitchFamily="34" charset="0"/>
              <a:cs typeface="Arial" panose="020B0604020202020204" pitchFamily="34" charset="0"/>
            </a:endParaRPr>
          </a:p>
          <a:p>
            <a:pPr marL="457200" lvl="0" indent="-457200" algn="just" rtl="0">
              <a:lnSpc>
                <a:spcPct val="90000"/>
              </a:lnSpc>
              <a:spcBef>
                <a:spcPts val="1000"/>
              </a:spcBef>
              <a:spcAft>
                <a:spcPts val="0"/>
              </a:spcAft>
              <a:buClr>
                <a:schemeClr val="dk1"/>
              </a:buClr>
              <a:buSzPct val="100000"/>
              <a:buFont typeface="Arial"/>
              <a:buAutoNum type="arabicPeriod"/>
            </a:pPr>
            <a:r>
              <a:rPr lang="en-US" sz="2000" dirty="0">
                <a:solidFill>
                  <a:schemeClr val="dk1"/>
                </a:solidFill>
                <a:latin typeface="Arial" panose="020B0604020202020204" pitchFamily="34" charset="0"/>
                <a:cs typeface="Arial" panose="020B0604020202020204" pitchFamily="34" charset="0"/>
              </a:rPr>
              <a:t>With capacity building, e.g., basic training on accounting, facility staff (such as teachers) and communities can  effectively manage and account for public funds</a:t>
            </a:r>
            <a:endParaRPr dirty="0">
              <a:latin typeface="Arial" panose="020B0604020202020204" pitchFamily="34" charset="0"/>
              <a:cs typeface="Arial" panose="020B0604020202020204" pitchFamily="34" charset="0"/>
            </a:endParaRPr>
          </a:p>
          <a:p>
            <a:pPr marL="457200" lvl="0" indent="-457200" algn="just" rtl="0">
              <a:lnSpc>
                <a:spcPct val="90000"/>
              </a:lnSpc>
              <a:spcBef>
                <a:spcPts val="1000"/>
              </a:spcBef>
              <a:spcAft>
                <a:spcPts val="0"/>
              </a:spcAft>
              <a:buClr>
                <a:schemeClr val="dk1"/>
              </a:buClr>
              <a:buSzPct val="100000"/>
              <a:buFont typeface="Arial"/>
              <a:buAutoNum type="arabicPeriod"/>
            </a:pPr>
            <a:r>
              <a:rPr lang="en-US" sz="2000" dirty="0">
                <a:solidFill>
                  <a:schemeClr val="dk1"/>
                </a:solidFill>
                <a:latin typeface="Arial" panose="020B0604020202020204" pitchFamily="34" charset="0"/>
                <a:cs typeface="Arial" panose="020B0604020202020204" pitchFamily="34" charset="0"/>
              </a:rPr>
              <a:t>There are already existing capacities from District Officers (such as District Education Managers Office) to provide the necessary backstopping services for devolved facilities</a:t>
            </a:r>
            <a:endParaRPr dirty="0">
              <a:latin typeface="Arial" panose="020B0604020202020204" pitchFamily="34" charset="0"/>
              <a:cs typeface="Arial" panose="020B0604020202020204" pitchFamily="34" charset="0"/>
            </a:endParaRPr>
          </a:p>
          <a:p>
            <a:pPr marL="457200" lvl="0" indent="-457200" algn="just" rtl="0">
              <a:lnSpc>
                <a:spcPct val="90000"/>
              </a:lnSpc>
              <a:spcBef>
                <a:spcPts val="1000"/>
              </a:spcBef>
              <a:spcAft>
                <a:spcPts val="0"/>
              </a:spcAft>
              <a:buClr>
                <a:schemeClr val="dk1"/>
              </a:buClr>
              <a:buSzPct val="100000"/>
              <a:buFont typeface="Arial"/>
              <a:buAutoNum type="arabicPeriod"/>
            </a:pPr>
            <a:r>
              <a:rPr lang="en-US" sz="2000" dirty="0">
                <a:solidFill>
                  <a:schemeClr val="dk1"/>
                </a:solidFill>
                <a:latin typeface="Arial" panose="020B0604020202020204" pitchFamily="34" charset="0"/>
                <a:cs typeface="Arial" panose="020B0604020202020204" pitchFamily="34" charset="0"/>
              </a:rPr>
              <a:t>Ongoing financial developments in Malawi support facilities to open bank accounts within their respective district centers</a:t>
            </a:r>
            <a:endParaRPr dirty="0">
              <a:latin typeface="Arial" panose="020B0604020202020204" pitchFamily="34" charset="0"/>
              <a:cs typeface="Arial" panose="020B0604020202020204" pitchFamily="34" charset="0"/>
            </a:endParaRPr>
          </a:p>
          <a:p>
            <a:pPr marL="457200" lvl="0" indent="-457200" algn="just" rtl="0">
              <a:lnSpc>
                <a:spcPct val="90000"/>
              </a:lnSpc>
              <a:spcBef>
                <a:spcPts val="1000"/>
              </a:spcBef>
              <a:spcAft>
                <a:spcPts val="0"/>
              </a:spcAft>
              <a:buClr>
                <a:schemeClr val="dk1"/>
              </a:buClr>
              <a:buSzPct val="100000"/>
              <a:buFont typeface="Arial"/>
              <a:buAutoNum type="arabicPeriod"/>
            </a:pPr>
            <a:r>
              <a:rPr lang="en-US" sz="2000" dirty="0">
                <a:solidFill>
                  <a:schemeClr val="dk1"/>
                </a:solidFill>
                <a:latin typeface="Arial" panose="020B0604020202020204" pitchFamily="34" charset="0"/>
                <a:cs typeface="Arial" panose="020B0604020202020204" pitchFamily="34" charset="0"/>
              </a:rPr>
              <a:t>The implementation of DFF needs to be accompanied by supporting frameworks such as resource allocation formulae to be used to objectively and transparently allocate resources across facilities.</a:t>
            </a:r>
            <a:endParaRPr dirty="0">
              <a:latin typeface="Arial" panose="020B0604020202020204" pitchFamily="34" charset="0"/>
              <a:cs typeface="Arial" panose="020B0604020202020204" pitchFamily="34" charset="0"/>
            </a:endParaRPr>
          </a:p>
          <a:p>
            <a:pPr marL="457200" lvl="0" indent="-339725" algn="just" rtl="0">
              <a:lnSpc>
                <a:spcPct val="90000"/>
              </a:lnSpc>
              <a:spcBef>
                <a:spcPts val="1000"/>
              </a:spcBef>
              <a:spcAft>
                <a:spcPts val="0"/>
              </a:spcAft>
              <a:buClr>
                <a:schemeClr val="lt1"/>
              </a:buClr>
              <a:buSzPct val="100000"/>
              <a:buFont typeface="Arial"/>
              <a:buNone/>
            </a:pPr>
            <a:endParaRPr sz="2000" dirty="0">
              <a:solidFill>
                <a:schemeClr val="dk1"/>
              </a:solidFill>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7A13437-DDE8-484F-9F1D-D86595BC92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97A13437-DDE8-484F-9F1D-D86595BC92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53" name="Graphic 52" descr="Lights On with solid fill">
            <a:extLst>
              <a:ext uri="{FF2B5EF4-FFF2-40B4-BE49-F238E27FC236}">
                <a16:creationId xmlns:a16="http://schemas.microsoft.com/office/drawing/2014/main" id="{C8B8DC00-A50C-405B-B76F-D87AFBBB56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60849" y="3028018"/>
            <a:ext cx="2945078" cy="2945078"/>
          </a:xfrm>
          <a:prstGeom prst="rect">
            <a:avLst/>
          </a:prstGeom>
        </p:spPr>
      </p:pic>
      <p:sp>
        <p:nvSpPr>
          <p:cNvPr id="22" name="Rectangle 21">
            <a:extLst>
              <a:ext uri="{FF2B5EF4-FFF2-40B4-BE49-F238E27FC236}">
                <a16:creationId xmlns:a16="http://schemas.microsoft.com/office/drawing/2014/main" id="{408F1D50-1922-42E2-B92E-6E4A064BC811}"/>
              </a:ext>
            </a:extLst>
          </p:cNvPr>
          <p:cNvSpPr/>
          <p:nvPr/>
        </p:nvSpPr>
        <p:spPr>
          <a:xfrm>
            <a:off x="703172" y="2740973"/>
            <a:ext cx="11134066" cy="3391168"/>
          </a:xfrm>
          <a:prstGeom prst="rect">
            <a:avLst/>
          </a:prstGeom>
          <a:solidFill>
            <a:srgbClr val="41837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546C05A8-3057-4D94-BD80-1EC8DD6C304F}"/>
              </a:ext>
            </a:extLst>
          </p:cNvPr>
          <p:cNvSpPr/>
          <p:nvPr/>
        </p:nvSpPr>
        <p:spPr>
          <a:xfrm>
            <a:off x="4542979" y="2946369"/>
            <a:ext cx="3386311" cy="3108377"/>
          </a:xfrm>
          <a:prstGeom prst="roundRect">
            <a:avLst>
              <a:gd name="adj" fmla="val 8571"/>
            </a:avLst>
          </a:prstGeom>
          <a:solidFill>
            <a:srgbClr val="5888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6" name="TextBox 25">
            <a:extLst>
              <a:ext uri="{FF2B5EF4-FFF2-40B4-BE49-F238E27FC236}">
                <a16:creationId xmlns:a16="http://schemas.microsoft.com/office/drawing/2014/main" id="{3BFE80A0-BC9E-4BC7-9267-7D738D6CA204}"/>
              </a:ext>
            </a:extLst>
          </p:cNvPr>
          <p:cNvSpPr txBox="1"/>
          <p:nvPr/>
        </p:nvSpPr>
        <p:spPr>
          <a:xfrm>
            <a:off x="4746150" y="3252727"/>
            <a:ext cx="3186843" cy="255454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srgbClr val="008080"/>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lumMod val="75000"/>
                  </a:srgbClr>
                </a:solidFill>
                <a:effectLst/>
                <a:uLnTx/>
                <a:uFillTx/>
                <a:latin typeface="Calibri"/>
                <a:ea typeface="+mn-ea"/>
                <a:cs typeface="+mn-cs"/>
              </a:rPr>
              <a:t>Considering the limited fiscal space for expansion of both government and donor budgets, continued efficiency gains are critical for Malawi to deliver the HBP and achieve its UHC goals.</a:t>
            </a:r>
          </a:p>
        </p:txBody>
      </p:sp>
      <p:sp>
        <p:nvSpPr>
          <p:cNvPr id="25" name="Rectangle: Rounded Corners 24">
            <a:extLst>
              <a:ext uri="{FF2B5EF4-FFF2-40B4-BE49-F238E27FC236}">
                <a16:creationId xmlns:a16="http://schemas.microsoft.com/office/drawing/2014/main" id="{C3D72070-990A-4DBB-A19C-224EA48B23DA}"/>
              </a:ext>
            </a:extLst>
          </p:cNvPr>
          <p:cNvSpPr/>
          <p:nvPr/>
        </p:nvSpPr>
        <p:spPr>
          <a:xfrm>
            <a:off x="845369" y="2937004"/>
            <a:ext cx="3386311" cy="3108378"/>
          </a:xfrm>
          <a:prstGeom prst="roundRect">
            <a:avLst>
              <a:gd name="adj" fmla="val 7761"/>
            </a:avLst>
          </a:prstGeom>
          <a:solidFill>
            <a:srgbClr val="5888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highlight>
                <a:srgbClr val="00C459"/>
              </a:highlight>
              <a:uLnTx/>
              <a:uFillTx/>
              <a:latin typeface="Calibri" panose="020F0502020204030204" pitchFamily="34" charset="0"/>
              <a:ea typeface="+mn-ea"/>
              <a:cs typeface="+mn-cs"/>
            </a:endParaRPr>
          </a:p>
        </p:txBody>
      </p:sp>
      <p:pic>
        <p:nvPicPr>
          <p:cNvPr id="51" name="Graphic 50" descr="Coins with solid fill">
            <a:extLst>
              <a:ext uri="{FF2B5EF4-FFF2-40B4-BE49-F238E27FC236}">
                <a16:creationId xmlns:a16="http://schemas.microsoft.com/office/drawing/2014/main" id="{BE102756-5002-474B-BD10-5890F66958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479" y="2955073"/>
            <a:ext cx="3185764" cy="3185764"/>
          </a:xfrm>
          <a:prstGeom prst="rect">
            <a:avLst/>
          </a:prstGeom>
        </p:spPr>
      </p:pic>
      <p:sp>
        <p:nvSpPr>
          <p:cNvPr id="27" name="TextBox 26">
            <a:extLst>
              <a:ext uri="{FF2B5EF4-FFF2-40B4-BE49-F238E27FC236}">
                <a16:creationId xmlns:a16="http://schemas.microsoft.com/office/drawing/2014/main" id="{B2885F72-DD1B-4417-A769-4AEC99D79C10}"/>
              </a:ext>
            </a:extLst>
          </p:cNvPr>
          <p:cNvSpPr txBox="1"/>
          <p:nvPr/>
        </p:nvSpPr>
        <p:spPr>
          <a:xfrm>
            <a:off x="978496" y="3560504"/>
            <a:ext cx="318576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rgbClr val="002060"/>
                </a:solidFill>
                <a:effectLst/>
                <a:uLnTx/>
                <a:uFillTx/>
                <a:latin typeface="Calibri"/>
                <a:ea typeface="+mn-ea"/>
                <a:cs typeface="+mn-cs"/>
              </a:rPr>
              <a:t>Health expenditures are currently estimated at $39.8 per capita, far below the WHO recommendation of $86 per capita for low-income countries.</a:t>
            </a:r>
          </a:p>
        </p:txBody>
      </p:sp>
      <p:sp>
        <p:nvSpPr>
          <p:cNvPr id="2" name="Title 1">
            <a:extLst>
              <a:ext uri="{FF2B5EF4-FFF2-40B4-BE49-F238E27FC236}">
                <a16:creationId xmlns:a16="http://schemas.microsoft.com/office/drawing/2014/main" id="{4201CE93-32AE-4368-94DD-F3D8B663E517}"/>
              </a:ext>
            </a:extLst>
          </p:cNvPr>
          <p:cNvSpPr>
            <a:spLocks noGrp="1"/>
          </p:cNvSpPr>
          <p:nvPr>
            <p:ph type="title"/>
          </p:nvPr>
        </p:nvSpPr>
        <p:spPr>
          <a:xfrm>
            <a:off x="703172" y="124764"/>
            <a:ext cx="10970910" cy="1072295"/>
          </a:xfrm>
        </p:spPr>
        <p:txBody>
          <a:bodyPr vert="horz">
            <a:normAutofit fontScale="90000"/>
          </a:bodyPr>
          <a:lstStyle/>
          <a:p>
            <a:r>
              <a:rPr lang="en-US" sz="2400" b="1" dirty="0">
                <a:solidFill>
                  <a:schemeClr val="accent2"/>
                </a:solidFill>
                <a:latin typeface="Arial" panose="020B0604020202020204" pitchFamily="34" charset="0"/>
                <a:cs typeface="Arial" panose="020B0604020202020204" pitchFamily="34" charset="0"/>
              </a:rPr>
              <a:t>For the Health Sector: direct health facility financing (DHFF) is one of the “game-changer” reforms of the Health Sector Strategic Plan III and the National Health Financing Strategy</a:t>
            </a:r>
            <a:endParaRPr lang="x-none" sz="2400" b="1" dirty="0">
              <a:solidFill>
                <a:schemeClr val="accent2"/>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D6076A38-946F-4DE5-8804-99CE6272A6E9}"/>
              </a:ext>
            </a:extLst>
          </p:cNvPr>
          <p:cNvSpPr/>
          <p:nvPr/>
        </p:nvSpPr>
        <p:spPr>
          <a:xfrm>
            <a:off x="8344026" y="2937003"/>
            <a:ext cx="3386311" cy="3127111"/>
          </a:xfrm>
          <a:prstGeom prst="roundRect">
            <a:avLst>
              <a:gd name="adj" fmla="val 7491"/>
            </a:avLst>
          </a:prstGeom>
          <a:solidFill>
            <a:srgbClr val="58889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8" name="Rectangle 27">
            <a:extLst>
              <a:ext uri="{FF2B5EF4-FFF2-40B4-BE49-F238E27FC236}">
                <a16:creationId xmlns:a16="http://schemas.microsoft.com/office/drawing/2014/main" id="{237FEB22-1D6D-44D7-A618-D6362260A024}"/>
              </a:ext>
            </a:extLst>
          </p:cNvPr>
          <p:cNvSpPr/>
          <p:nvPr/>
        </p:nvSpPr>
        <p:spPr>
          <a:xfrm>
            <a:off x="703172" y="1539841"/>
            <a:ext cx="11134066" cy="1072294"/>
          </a:xfrm>
          <a:prstGeom prst="rect">
            <a:avLst/>
          </a:prstGeom>
          <a:solidFill>
            <a:srgbClr val="588894">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The HSSP III defines a prioritized package of critical health services as part of the Health Benefits Package (HBP)</a:t>
            </a:r>
          </a:p>
        </p:txBody>
      </p:sp>
      <p:sp>
        <p:nvSpPr>
          <p:cNvPr id="30" name="TextBox 29">
            <a:extLst>
              <a:ext uri="{FF2B5EF4-FFF2-40B4-BE49-F238E27FC236}">
                <a16:creationId xmlns:a16="http://schemas.microsoft.com/office/drawing/2014/main" id="{9622481C-218B-4AB4-AC20-7BB86309E086}"/>
              </a:ext>
            </a:extLst>
          </p:cNvPr>
          <p:cNvSpPr txBox="1"/>
          <p:nvPr/>
        </p:nvSpPr>
        <p:spPr>
          <a:xfrm>
            <a:off x="8448346" y="3073738"/>
            <a:ext cx="3225736" cy="2862322"/>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000" b="1" i="0" u="none" strike="noStrike" cap="none" spc="0" normalizeH="0" baseline="0">
                <a:ln>
                  <a:noFill/>
                </a:ln>
                <a:solidFill>
                  <a:srgbClr val="008080"/>
                </a:solidFill>
                <a:effectLst/>
                <a:uLnTx/>
                <a:uFillTx/>
                <a:latin typeface="Calibri"/>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Implementing DFF and provider payment reforms are potential avenues for efficiency. </a:t>
            </a:r>
            <a:r>
              <a:rPr kumimoji="0" lang="en-US" sz="2000" b="1" i="0" u="none" strike="noStrike" kern="1200" cap="none" spc="0" normalizeH="0" baseline="0" noProof="0" dirty="0">
                <a:ln>
                  <a:noFill/>
                </a:ln>
                <a:solidFill>
                  <a:srgbClr val="B74919"/>
                </a:solidFill>
                <a:effectLst/>
                <a:uLnTx/>
                <a:uFillTx/>
                <a:latin typeface="Calibri" panose="020F0502020204030204" pitchFamily="34" charset="0"/>
                <a:ea typeface="Calibri" panose="020F0502020204030204" pitchFamily="34" charset="0"/>
                <a:cs typeface="Times New Roman" panose="02020603050405020304" pitchFamily="18" charset="0"/>
              </a:rPr>
              <a:t>The HSSP III and the Health Financing Strategy mention both Health Center Improvement Grants and DFF as policy options.</a:t>
            </a:r>
            <a:endParaRPr kumimoji="0" lang="en-US" sz="2400" b="1" i="0" u="none" strike="noStrike" kern="1200" cap="none" spc="0" normalizeH="0" baseline="0" noProof="0" dirty="0">
              <a:ln>
                <a:noFill/>
              </a:ln>
              <a:solidFill>
                <a:srgbClr val="B74919"/>
              </a:solidFill>
              <a:effectLst/>
              <a:uLnTx/>
              <a:uFillTx/>
              <a:latin typeface="Calibri"/>
              <a:ea typeface="+mn-ea"/>
              <a:cs typeface="+mn-cs"/>
            </a:endParaRPr>
          </a:p>
        </p:txBody>
      </p:sp>
      <p:pic>
        <p:nvPicPr>
          <p:cNvPr id="55" name="Graphic 54" descr="Presentation with pie chart with solid fill">
            <a:extLst>
              <a:ext uri="{FF2B5EF4-FFF2-40B4-BE49-F238E27FC236}">
                <a16:creationId xmlns:a16="http://schemas.microsoft.com/office/drawing/2014/main" id="{2F5FC6E4-F5F5-4501-A8A3-9970B297EBA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10532" y="3222353"/>
            <a:ext cx="2651204" cy="2651204"/>
          </a:xfrm>
          <a:prstGeom prst="rect">
            <a:avLst/>
          </a:prstGeom>
        </p:spPr>
      </p:pic>
    </p:spTree>
    <p:extLst>
      <p:ext uri="{BB962C8B-B14F-4D97-AF65-F5344CB8AC3E}">
        <p14:creationId xmlns:p14="http://schemas.microsoft.com/office/powerpoint/2010/main" val="302898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9E76-7A9D-7B20-0BC3-F94918A61575}"/>
              </a:ext>
            </a:extLst>
          </p:cNvPr>
          <p:cNvSpPr>
            <a:spLocks noGrp="1" noRot="1" noMove="1" noResize="1" noEditPoints="1" noAdjustHandles="1" noChangeArrowheads="1" noChangeShapeType="1"/>
          </p:cNvSpPr>
          <p:nvPr>
            <p:ph type="title"/>
          </p:nvPr>
        </p:nvSpPr>
        <p:spPr>
          <a:xfrm>
            <a:off x="838200" y="307975"/>
            <a:ext cx="10515600" cy="1325563"/>
          </a:xfrm>
          <a:solidFill>
            <a:schemeClr val="bg1"/>
          </a:solidFill>
        </p:spPr>
        <p:txBody>
          <a:bodyPr>
            <a:normAutofit/>
          </a:bodyPr>
          <a:lstStyle/>
          <a:p>
            <a:r>
              <a:rPr lang="en-US" sz="4000" b="1" dirty="0">
                <a:solidFill>
                  <a:schemeClr val="accent2"/>
                </a:solidFill>
                <a:latin typeface="Arial" panose="020B0604020202020204" pitchFamily="34" charset="0"/>
                <a:cs typeface="Arial" panose="020B0604020202020204" pitchFamily="34" charset="0"/>
              </a:rPr>
              <a:t>Aims of DFF in the </a:t>
            </a:r>
            <a:br>
              <a:rPr lang="en-US" sz="4000" b="1" dirty="0">
                <a:solidFill>
                  <a:schemeClr val="accent2"/>
                </a:solidFill>
                <a:latin typeface="Arial" panose="020B0604020202020204" pitchFamily="34" charset="0"/>
                <a:cs typeface="Arial" panose="020B0604020202020204" pitchFamily="34" charset="0"/>
              </a:rPr>
            </a:br>
            <a:r>
              <a:rPr lang="en-US" sz="4000" b="1" dirty="0">
                <a:solidFill>
                  <a:schemeClr val="accent2"/>
                </a:solidFill>
                <a:latin typeface="Arial" panose="020B0604020202020204" pitchFamily="34" charset="0"/>
                <a:cs typeface="Arial" panose="020B0604020202020204" pitchFamily="34" charset="0"/>
              </a:rPr>
              <a:t>HSSP III &amp; HFS</a:t>
            </a:r>
            <a:endParaRPr lang="x-none" sz="4000" b="1" dirty="0">
              <a:solidFill>
                <a:schemeClr val="accent2"/>
              </a:solidFill>
              <a:latin typeface="Arial" panose="020B0604020202020204" pitchFamily="34" charset="0"/>
              <a:cs typeface="Arial" panose="020B0604020202020204" pitchFamily="34" charset="0"/>
            </a:endParaRPr>
          </a:p>
        </p:txBody>
      </p:sp>
      <p:sp>
        <p:nvSpPr>
          <p:cNvPr id="42" name="Content Placeholder 2">
            <a:extLst>
              <a:ext uri="{FF2B5EF4-FFF2-40B4-BE49-F238E27FC236}">
                <a16:creationId xmlns:a16="http://schemas.microsoft.com/office/drawing/2014/main" id="{B6D85B83-414F-825D-67E3-17DB4CD6A68C}"/>
              </a:ext>
            </a:extLst>
          </p:cNvPr>
          <p:cNvSpPr>
            <a:spLocks noGrp="1"/>
          </p:cNvSpPr>
          <p:nvPr>
            <p:ph idx="1"/>
          </p:nvPr>
        </p:nvSpPr>
        <p:spPr>
          <a:xfrm>
            <a:off x="631071" y="1867246"/>
            <a:ext cx="6401221" cy="4757045"/>
          </a:xfrm>
        </p:spPr>
        <p:txBody>
          <a:bodyPr>
            <a:normAutofit/>
          </a:bodyPr>
          <a:lstStyle/>
          <a:p>
            <a:pPr marL="742950" lvl="1" indent="-285750">
              <a:spcAft>
                <a:spcPts val="800"/>
              </a:spcAft>
              <a:tabLst>
                <a:tab pos="9144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To empower facilities to lead in the health improvement of their catchment areas</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800"/>
              </a:spcAft>
              <a:tabLst>
                <a:tab pos="9144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To facilitate a One Plan, One Budget and one M&amp;E mechanisms at facility level where local partners support a health facility plan</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800"/>
              </a:spcAft>
              <a:tabLst>
                <a:tab pos="9144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To strengthen community oversight of health facilities and community participation in the provision of client-centred care</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800"/>
              </a:spcAft>
              <a:tabLst>
                <a:tab pos="91440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To catalyze health financing reform i.e. voluntary community/corporate financial/in-kind contributions to health facilities</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endParaRPr lang="x-none"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AEF565C-CDBA-F438-5853-40C9BBE15538}"/>
              </a:ext>
            </a:extLst>
          </p:cNvPr>
          <p:cNvPicPr>
            <a:picLocks noChangeAspect="1"/>
          </p:cNvPicPr>
          <p:nvPr/>
        </p:nvPicPr>
        <p:blipFill>
          <a:blip r:embed="rId2"/>
          <a:stretch>
            <a:fillRect/>
          </a:stretch>
        </p:blipFill>
        <p:spPr>
          <a:xfrm>
            <a:off x="7442410" y="0"/>
            <a:ext cx="4749590" cy="6858000"/>
          </a:xfrm>
          <a:prstGeom prst="rect">
            <a:avLst/>
          </a:prstGeom>
        </p:spPr>
      </p:pic>
    </p:spTree>
    <p:extLst>
      <p:ext uri="{BB962C8B-B14F-4D97-AF65-F5344CB8AC3E}">
        <p14:creationId xmlns:p14="http://schemas.microsoft.com/office/powerpoint/2010/main" val="227782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E420-465F-4122-96C6-0544254397FF}"/>
              </a:ext>
            </a:extLst>
          </p:cNvPr>
          <p:cNvSpPr>
            <a:spLocks noGrp="1"/>
          </p:cNvSpPr>
          <p:nvPr>
            <p:ph type="title"/>
          </p:nvPr>
        </p:nvSpPr>
        <p:spPr>
          <a:xfrm>
            <a:off x="171766" y="388999"/>
            <a:ext cx="6446267" cy="938255"/>
          </a:xfrm>
        </p:spPr>
        <p:txBody>
          <a:bodyPr>
            <a:normAutofit fontScale="90000"/>
          </a:bodyPr>
          <a:lstStyle/>
          <a:p>
            <a:br>
              <a:rPr lang="en-US" b="1" dirty="0">
                <a:solidFill>
                  <a:schemeClr val="accent2"/>
                </a:solidFill>
                <a:latin typeface="Arial" panose="020B0604020202020204" pitchFamily="34" charset="0"/>
                <a:cs typeface="Arial" panose="020B0604020202020204" pitchFamily="34" charset="0"/>
              </a:rPr>
            </a:br>
            <a:r>
              <a:rPr lang="en-US" b="1" dirty="0">
                <a:solidFill>
                  <a:schemeClr val="accent2"/>
                </a:solidFill>
                <a:latin typeface="Arial" panose="020B0604020202020204" pitchFamily="34" charset="0"/>
                <a:cs typeface="Arial" panose="020B0604020202020204" pitchFamily="34" charset="0"/>
              </a:rPr>
              <a:t>General pre-requisites for DFF implementation </a:t>
            </a:r>
            <a:br>
              <a:rPr lang="en-US" b="1" dirty="0">
                <a:solidFill>
                  <a:schemeClr val="accent2"/>
                </a:solidFill>
                <a:latin typeface="Arial" panose="020B0604020202020204" pitchFamily="34" charset="0"/>
                <a:cs typeface="Arial" panose="020B0604020202020204" pitchFamily="34" charset="0"/>
              </a:rPr>
            </a:br>
            <a:endParaRPr lang="en-US" b="1" dirty="0">
              <a:solidFill>
                <a:schemeClr val="accent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BE8303-90E4-40F3-AD46-9F1F7AFBCC8B}"/>
              </a:ext>
            </a:extLst>
          </p:cNvPr>
          <p:cNvSpPr>
            <a:spLocks noGrp="1"/>
          </p:cNvSpPr>
          <p:nvPr>
            <p:ph idx="1"/>
          </p:nvPr>
        </p:nvSpPr>
        <p:spPr>
          <a:xfrm>
            <a:off x="866195" y="1637266"/>
            <a:ext cx="4865433" cy="4984267"/>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Prerequisites for facility enrollment into DFF</a:t>
            </a:r>
          </a:p>
          <a:p>
            <a:pPr lvl="1"/>
            <a:r>
              <a:rPr lang="en-US" sz="2000" dirty="0">
                <a:latin typeface="Arial" panose="020B0604020202020204" pitchFamily="34" charset="0"/>
                <a:cs typeface="Arial" panose="020B0604020202020204" pitchFamily="34" charset="0"/>
              </a:rPr>
              <a:t>At least one trained health staff</a:t>
            </a:r>
          </a:p>
          <a:p>
            <a:pPr lvl="1"/>
            <a:r>
              <a:rPr lang="en-US" sz="2000" dirty="0">
                <a:latin typeface="Arial" panose="020B0604020202020204" pitchFamily="34" charset="0"/>
                <a:cs typeface="Arial" panose="020B0604020202020204" pitchFamily="34" charset="0"/>
              </a:rPr>
              <a:t>Functional Health Facility Governing Committee</a:t>
            </a:r>
          </a:p>
          <a:p>
            <a:pPr lvl="1"/>
            <a:r>
              <a:rPr lang="en-US" sz="2000" dirty="0">
                <a:latin typeface="Arial" panose="020B0604020202020204" pitchFamily="34" charset="0"/>
                <a:cs typeface="Arial" panose="020B0604020202020204" pitchFamily="34" charset="0"/>
              </a:rPr>
              <a:t>Facility Health Plan </a:t>
            </a:r>
          </a:p>
          <a:p>
            <a:pPr lvl="1"/>
            <a:r>
              <a:rPr lang="en-US" sz="2000" dirty="0">
                <a:latin typeface="Arial" panose="020B0604020202020204" pitchFamily="34" charset="0"/>
                <a:cs typeface="Arial" panose="020B0604020202020204" pitchFamily="34" charset="0"/>
              </a:rPr>
              <a:t>Service performance data  (HMIS)</a:t>
            </a:r>
          </a:p>
          <a:p>
            <a:pPr lvl="1"/>
            <a:r>
              <a:rPr lang="en-US" sz="2000" dirty="0">
                <a:latin typeface="Arial" panose="020B0604020202020204" pitchFamily="34" charset="0"/>
                <a:cs typeface="Arial" panose="020B0604020202020204" pitchFamily="34" charset="0"/>
              </a:rPr>
              <a:t>Active Facility Bank Account </a:t>
            </a:r>
          </a:p>
          <a:p>
            <a:pPr lvl="1"/>
            <a:r>
              <a:rPr lang="en-US" sz="2000" dirty="0">
                <a:latin typeface="Arial" panose="020B0604020202020204" pitchFamily="34" charset="0"/>
                <a:cs typeface="Arial" panose="020B0604020202020204" pitchFamily="34" charset="0"/>
              </a:rPr>
              <a:t>Revenue Accounting person </a:t>
            </a:r>
          </a:p>
          <a:p>
            <a:pPr lvl="1"/>
            <a:r>
              <a:rPr lang="en-US" sz="2000" dirty="0">
                <a:latin typeface="Arial" panose="020B0604020202020204" pitchFamily="34" charset="0"/>
                <a:cs typeface="Arial" panose="020B0604020202020204" pitchFamily="34" charset="0"/>
              </a:rPr>
              <a:t>Functional Communication Channel </a:t>
            </a:r>
          </a:p>
          <a:p>
            <a:endParaRPr lang="en-US" dirty="0"/>
          </a:p>
          <a:p>
            <a:endParaRPr lang="en-US" dirty="0"/>
          </a:p>
        </p:txBody>
      </p:sp>
      <p:pic>
        <p:nvPicPr>
          <p:cNvPr id="4" name="Google Shape;429;p23">
            <a:extLst>
              <a:ext uri="{FF2B5EF4-FFF2-40B4-BE49-F238E27FC236}">
                <a16:creationId xmlns:a16="http://schemas.microsoft.com/office/drawing/2014/main" id="{8A0FEF2A-E68B-1549-512F-FDB24CD3DE52}"/>
              </a:ext>
            </a:extLst>
          </p:cNvPr>
          <p:cNvPicPr preferRelativeResize="0"/>
          <p:nvPr/>
        </p:nvPicPr>
        <p:blipFill rotWithShape="1">
          <a:blip r:embed="rId2">
            <a:alphaModFix/>
          </a:blip>
          <a:srcRect b="21433"/>
          <a:stretch/>
        </p:blipFill>
        <p:spPr>
          <a:xfrm>
            <a:off x="6566335" y="-1756"/>
            <a:ext cx="5612525" cy="6859756"/>
          </a:xfrm>
          <a:prstGeom prst="rect">
            <a:avLst/>
          </a:prstGeom>
          <a:noFill/>
          <a:ln>
            <a:noFill/>
          </a:ln>
        </p:spPr>
      </p:pic>
    </p:spTree>
    <p:extLst>
      <p:ext uri="{BB962C8B-B14F-4D97-AF65-F5344CB8AC3E}">
        <p14:creationId xmlns:p14="http://schemas.microsoft.com/office/powerpoint/2010/main" val="406839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2"/>
        <p:cNvGrpSpPr/>
        <p:nvPr/>
      </p:nvGrpSpPr>
      <p:grpSpPr>
        <a:xfrm>
          <a:off x="0" y="0"/>
          <a:ext cx="0" cy="0"/>
          <a:chOff x="0" y="0"/>
          <a:chExt cx="0" cy="0"/>
        </a:xfrm>
      </p:grpSpPr>
      <p:sp>
        <p:nvSpPr>
          <p:cNvPr id="493" name="Google Shape;493;p31"/>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94" name="Google Shape;494;p31"/>
          <p:cNvSpPr/>
          <p:nvPr/>
        </p:nvSpPr>
        <p:spPr>
          <a:xfrm>
            <a:off x="441998" y="44686"/>
            <a:ext cx="11420100" cy="487800"/>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3200" b="1" i="0" u="none" strike="noStrike" cap="none" dirty="0">
                <a:solidFill>
                  <a:srgbClr val="FF9933"/>
                </a:solidFill>
                <a:latin typeface="Arial"/>
                <a:ea typeface="Arial"/>
                <a:cs typeface="Arial"/>
                <a:sym typeface="Arial"/>
              </a:rPr>
              <a:t>Additional Ideas for Action from the Stakeholders Meeting</a:t>
            </a:r>
            <a:endParaRPr sz="3200" b="1" i="0" u="none" strike="noStrike" cap="none" dirty="0">
              <a:solidFill>
                <a:srgbClr val="FF9933"/>
              </a:solidFill>
              <a:latin typeface="Arial"/>
              <a:ea typeface="Arial"/>
              <a:cs typeface="Arial"/>
              <a:sym typeface="Arial"/>
            </a:endParaRPr>
          </a:p>
        </p:txBody>
      </p:sp>
      <p:sp>
        <p:nvSpPr>
          <p:cNvPr id="495" name="Google Shape;495;p31"/>
          <p:cNvSpPr txBox="1">
            <a:spLocks noGrp="1"/>
          </p:cNvSpPr>
          <p:nvPr>
            <p:ph idx="1"/>
          </p:nvPr>
        </p:nvSpPr>
        <p:spPr>
          <a:xfrm>
            <a:off x="441998" y="995364"/>
            <a:ext cx="11169000" cy="5010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endParaRPr sz="2000" b="0" i="0" u="none" strike="noStrike" dirty="0">
              <a:solidFill>
                <a:srgbClr val="000000"/>
              </a:solidFill>
              <a:latin typeface="Arial"/>
              <a:ea typeface="Arial"/>
              <a:cs typeface="Arial"/>
              <a:sym typeface="Arial"/>
            </a:endParaRPr>
          </a:p>
          <a:p>
            <a:pPr marL="228600" lvl="0" indent="-228600" algn="just" rtl="0">
              <a:lnSpc>
                <a:spcPct val="90000"/>
              </a:lnSpc>
              <a:spcBef>
                <a:spcPts val="1000"/>
              </a:spcBef>
              <a:spcAft>
                <a:spcPts val="0"/>
              </a:spcAft>
              <a:buClr>
                <a:srgbClr val="000000"/>
              </a:buClr>
              <a:buSzPts val="2000"/>
              <a:buChar char="•"/>
            </a:pPr>
            <a:r>
              <a:rPr lang="en-US" sz="2000" b="1" dirty="0">
                <a:solidFill>
                  <a:srgbClr val="000000"/>
                </a:solidFill>
                <a:latin typeface="Arial"/>
                <a:ea typeface="Arial"/>
                <a:cs typeface="Arial"/>
                <a:sym typeface="Arial"/>
              </a:rPr>
              <a:t>Advocate for more budgetary allocation to implement DFF</a:t>
            </a:r>
            <a:r>
              <a:rPr lang="en-US" sz="2000" dirty="0">
                <a:solidFill>
                  <a:srgbClr val="000000"/>
                </a:solidFill>
                <a:latin typeface="Arial"/>
                <a:ea typeface="Arial"/>
                <a:cs typeface="Arial"/>
                <a:sym typeface="Arial"/>
              </a:rPr>
              <a:t>.</a:t>
            </a:r>
            <a:endParaRPr dirty="0"/>
          </a:p>
          <a:p>
            <a:pPr marL="228600" lvl="0" indent="-228600" algn="just" rtl="0">
              <a:lnSpc>
                <a:spcPct val="90000"/>
              </a:lnSpc>
              <a:spcBef>
                <a:spcPts val="1000"/>
              </a:spcBef>
              <a:spcAft>
                <a:spcPts val="0"/>
              </a:spcAft>
              <a:buClr>
                <a:srgbClr val="000000"/>
              </a:buClr>
              <a:buSzPts val="2000"/>
              <a:buChar char="•"/>
            </a:pPr>
            <a:r>
              <a:rPr lang="en-US" sz="2000" b="1" dirty="0">
                <a:solidFill>
                  <a:srgbClr val="000000"/>
                </a:solidFill>
                <a:latin typeface="Arial"/>
                <a:ea typeface="Arial"/>
                <a:cs typeface="Arial"/>
                <a:sym typeface="Arial"/>
              </a:rPr>
              <a:t>Strengthen the intergovernmental fiscal transfer system </a:t>
            </a:r>
            <a:r>
              <a:rPr lang="en-US" sz="2000" dirty="0">
                <a:solidFill>
                  <a:srgbClr val="000000"/>
                </a:solidFill>
                <a:latin typeface="Arial"/>
                <a:ea typeface="Arial"/>
                <a:cs typeface="Arial"/>
                <a:sym typeface="Arial"/>
              </a:rPr>
              <a:t>and ensure design and implementation of resource allocation formula to support PHC financing reforms </a:t>
            </a:r>
            <a:endParaRPr dirty="0"/>
          </a:p>
          <a:p>
            <a:pPr marL="228600" lvl="0" indent="-228600" algn="just" rtl="0">
              <a:lnSpc>
                <a:spcPct val="90000"/>
              </a:lnSpc>
              <a:spcBef>
                <a:spcPts val="1000"/>
              </a:spcBef>
              <a:spcAft>
                <a:spcPts val="0"/>
              </a:spcAft>
              <a:buClr>
                <a:srgbClr val="000000"/>
              </a:buClr>
              <a:buSzPts val="2000"/>
              <a:buChar char="•"/>
            </a:pPr>
            <a:r>
              <a:rPr lang="en-US" sz="2000" b="1" i="0" u="none" strike="noStrike" dirty="0">
                <a:solidFill>
                  <a:srgbClr val="000000"/>
                </a:solidFill>
                <a:latin typeface="Arial"/>
                <a:ea typeface="Arial"/>
                <a:cs typeface="Arial"/>
                <a:sym typeface="Arial"/>
              </a:rPr>
              <a:t>Engage and support the Ministry of Health to establish a clear evidence-based policy direction with regards to PHC financing</a:t>
            </a:r>
            <a:r>
              <a:rPr lang="en-US" sz="2000" b="0" i="0" u="none" strike="noStrike" dirty="0">
                <a:solidFill>
                  <a:srgbClr val="000000"/>
                </a:solidFill>
                <a:latin typeface="Arial"/>
                <a:ea typeface="Arial"/>
                <a:cs typeface="Arial"/>
                <a:sym typeface="Arial"/>
              </a:rPr>
              <a:t>. Two </a:t>
            </a:r>
            <a:r>
              <a:rPr lang="en-US" sz="2000" dirty="0">
                <a:solidFill>
                  <a:srgbClr val="000000"/>
                </a:solidFill>
                <a:latin typeface="Arial"/>
                <a:ea typeface="Arial"/>
                <a:cs typeface="Arial"/>
                <a:sym typeface="Arial"/>
              </a:rPr>
              <a:t>policy options could be considered:</a:t>
            </a:r>
            <a:endParaRPr dirty="0"/>
          </a:p>
          <a:p>
            <a:pPr marL="685800" lvl="1" indent="-228600" algn="just" rtl="0">
              <a:lnSpc>
                <a:spcPct val="90000"/>
              </a:lnSpc>
              <a:spcBef>
                <a:spcPts val="500"/>
              </a:spcBef>
              <a:spcAft>
                <a:spcPts val="0"/>
              </a:spcAft>
              <a:buClr>
                <a:srgbClr val="000000"/>
              </a:buClr>
              <a:buSzPts val="2000"/>
              <a:buChar char="•"/>
            </a:pPr>
            <a:r>
              <a:rPr lang="en-US" sz="2000" b="0" i="0" u="none" strike="noStrike" dirty="0">
                <a:solidFill>
                  <a:srgbClr val="000000"/>
                </a:solidFill>
                <a:latin typeface="Arial"/>
                <a:ea typeface="Arial"/>
                <a:cs typeface="Arial"/>
                <a:sym typeface="Arial"/>
              </a:rPr>
              <a:t>Support process of primary health facilities to be declared fit to be cost centers </a:t>
            </a:r>
            <a:endParaRPr dirty="0"/>
          </a:p>
          <a:p>
            <a:pPr marL="685800" lvl="1" indent="-228600" algn="just" rtl="0">
              <a:lnSpc>
                <a:spcPct val="90000"/>
              </a:lnSpc>
              <a:spcBef>
                <a:spcPts val="500"/>
              </a:spcBef>
              <a:spcAft>
                <a:spcPts val="0"/>
              </a:spcAft>
              <a:buClr>
                <a:srgbClr val="000000"/>
              </a:buClr>
              <a:buSzPts val="2000"/>
              <a:buChar char="•"/>
            </a:pPr>
            <a:r>
              <a:rPr lang="en-US" sz="2000" b="0" i="0" u="none" strike="noStrike" dirty="0">
                <a:solidFill>
                  <a:srgbClr val="000000"/>
                </a:solidFill>
                <a:latin typeface="Arial"/>
                <a:ea typeface="Arial"/>
                <a:cs typeface="Arial"/>
                <a:sym typeface="Arial"/>
              </a:rPr>
              <a:t>Pilot the implementation of DFF using Government resources in selected health </a:t>
            </a:r>
            <a:r>
              <a:rPr lang="en-US" sz="2000" b="0" i="0" u="none" strike="noStrike" dirty="0" err="1">
                <a:solidFill>
                  <a:srgbClr val="000000"/>
                </a:solidFill>
                <a:latin typeface="Arial"/>
                <a:ea typeface="Arial"/>
                <a:cs typeface="Arial"/>
                <a:sym typeface="Arial"/>
              </a:rPr>
              <a:t>centres</a:t>
            </a:r>
            <a:r>
              <a:rPr lang="en-US" sz="2000" b="0" i="0" u="none" strike="noStrike" dirty="0">
                <a:solidFill>
                  <a:srgbClr val="000000"/>
                </a:solidFill>
                <a:latin typeface="Arial"/>
                <a:ea typeface="Arial"/>
                <a:cs typeface="Arial"/>
                <a:sym typeface="Arial"/>
              </a:rPr>
              <a:t> in a selected Local Council and provide basic accounting training and backstopping services to healthcare staff </a:t>
            </a:r>
            <a:endParaRPr sz="2000" b="0" i="0" u="none" strike="noStrik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2"/>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02" name="Google Shape;502;p32"/>
          <p:cNvSpPr/>
          <p:nvPr/>
        </p:nvSpPr>
        <p:spPr>
          <a:xfrm>
            <a:off x="441998" y="44686"/>
            <a:ext cx="10995580" cy="1013400"/>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2800" b="1" i="0" u="none" strike="noStrike" cap="none" dirty="0">
                <a:solidFill>
                  <a:schemeClr val="accent2"/>
                </a:solidFill>
                <a:latin typeface="Arial"/>
                <a:ea typeface="Arial"/>
                <a:cs typeface="Arial"/>
                <a:sym typeface="Arial"/>
              </a:rPr>
              <a:t>Challenges faced in implementing ideas and how the team addressed these </a:t>
            </a:r>
            <a:endParaRPr sz="2800" b="1" i="0" u="none" strike="noStrike" cap="none" dirty="0">
              <a:solidFill>
                <a:schemeClr val="accent2"/>
              </a:solidFill>
              <a:latin typeface="Arial"/>
              <a:ea typeface="Arial"/>
              <a:cs typeface="Arial"/>
              <a:sym typeface="Arial"/>
            </a:endParaRPr>
          </a:p>
        </p:txBody>
      </p:sp>
      <p:sp>
        <p:nvSpPr>
          <p:cNvPr id="503" name="Google Shape;503;p32"/>
          <p:cNvSpPr txBox="1">
            <a:spLocks noGrp="1"/>
          </p:cNvSpPr>
          <p:nvPr>
            <p:ph idx="1"/>
          </p:nvPr>
        </p:nvSpPr>
        <p:spPr>
          <a:xfrm>
            <a:off x="511500" y="1652115"/>
            <a:ext cx="10855351" cy="449103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endParaRPr sz="2000" i="0" u="none" strike="noStrike" dirty="0">
              <a:solidFill>
                <a:srgbClr val="000000"/>
              </a:solidFill>
              <a:latin typeface="Arial"/>
              <a:ea typeface="Arial"/>
              <a:cs typeface="Arial"/>
              <a:sym typeface="Arial"/>
            </a:endParaRPr>
          </a:p>
          <a:p>
            <a:pPr lvl="0" algn="just">
              <a:buClr>
                <a:srgbClr val="000000"/>
              </a:buClr>
              <a:buSzPts val="2000"/>
            </a:pPr>
            <a:r>
              <a:rPr lang="en-US" sz="2000" dirty="0">
                <a:solidFill>
                  <a:srgbClr val="000000"/>
                </a:solidFill>
                <a:latin typeface="Arial"/>
                <a:ea typeface="Arial"/>
                <a:cs typeface="Arial"/>
                <a:sym typeface="Arial"/>
              </a:rPr>
              <a:t>The question of whether to make health facilities cost centers </a:t>
            </a:r>
          </a:p>
          <a:p>
            <a:pPr lvl="0" algn="just">
              <a:buClr>
                <a:srgbClr val="000000"/>
              </a:buClr>
              <a:buSzPts val="2000"/>
            </a:pPr>
            <a:r>
              <a:rPr lang="en-US" sz="2000" dirty="0">
                <a:solidFill>
                  <a:srgbClr val="000000"/>
                </a:solidFill>
                <a:latin typeface="Arial"/>
                <a:ea typeface="Arial"/>
                <a:cs typeface="Arial"/>
                <a:sym typeface="Arial"/>
              </a:rPr>
              <a:t>The question of availability of qualified personnel to work in such facilities as accounts staff  </a:t>
            </a:r>
          </a:p>
          <a:p>
            <a:pPr lvl="0" algn="just">
              <a:buClr>
                <a:srgbClr val="000000"/>
              </a:buClr>
              <a:buSzPts val="2000"/>
            </a:pPr>
            <a:r>
              <a:rPr lang="en-US" sz="2000" dirty="0">
                <a:solidFill>
                  <a:srgbClr val="000000"/>
                </a:solidFill>
                <a:latin typeface="Arial"/>
                <a:ea typeface="Arial"/>
                <a:cs typeface="Arial"/>
                <a:sym typeface="Arial"/>
              </a:rPr>
              <a:t>The question of whether there would be enough workload at the facility to require such staff </a:t>
            </a:r>
          </a:p>
          <a:p>
            <a:pPr lvl="0" algn="just">
              <a:buClr>
                <a:srgbClr val="000000"/>
              </a:buClr>
              <a:buSzPts val="2000"/>
            </a:pPr>
            <a:r>
              <a:rPr lang="en-US" sz="2000" dirty="0">
                <a:solidFill>
                  <a:srgbClr val="000000"/>
                </a:solidFill>
                <a:latin typeface="Arial"/>
                <a:ea typeface="Arial"/>
                <a:cs typeface="Arial"/>
                <a:sym typeface="Arial"/>
              </a:rPr>
              <a:t>The overall size of the resource basket that may need to be increased. </a:t>
            </a:r>
            <a:endParaRPr sz="2000" dirty="0">
              <a:solidFill>
                <a:srgbClr val="000000"/>
              </a:solidFill>
              <a:latin typeface="Arial"/>
              <a:ea typeface="Arial"/>
              <a:cs typeface="Arial"/>
              <a:sym typeface="Arial"/>
            </a:endParaRPr>
          </a:p>
          <a:p>
            <a:pPr marL="228600" lvl="0" indent="-228600" algn="just" rtl="0">
              <a:lnSpc>
                <a:spcPct val="90000"/>
              </a:lnSpc>
              <a:spcBef>
                <a:spcPts val="1000"/>
              </a:spcBef>
              <a:spcAft>
                <a:spcPts val="0"/>
              </a:spcAft>
              <a:buClr>
                <a:srgbClr val="000000"/>
              </a:buClr>
              <a:buSzPts val="2000"/>
              <a:buChar char="•"/>
            </a:pPr>
            <a:r>
              <a:rPr lang="en-US" sz="2000" i="0" u="none" strike="noStrike" dirty="0">
                <a:solidFill>
                  <a:srgbClr val="000000"/>
                </a:solidFill>
                <a:latin typeface="Arial"/>
                <a:ea typeface="Arial"/>
                <a:cs typeface="Arial"/>
                <a:sym typeface="Arial"/>
              </a:rPr>
              <a:t>The </a:t>
            </a:r>
            <a:r>
              <a:rPr lang="en-US" sz="2000" dirty="0">
                <a:solidFill>
                  <a:srgbClr val="000000"/>
                </a:solidFill>
                <a:latin typeface="Arial"/>
                <a:ea typeface="Arial"/>
                <a:cs typeface="Arial"/>
                <a:sym typeface="Arial"/>
              </a:rPr>
              <a:t>matters are still being discussed at the wider level where options are being examined to come up with the best fit. </a:t>
            </a:r>
          </a:p>
          <a:p>
            <a:pPr marL="228600" lvl="0" indent="-228600" algn="just" rtl="0">
              <a:lnSpc>
                <a:spcPct val="90000"/>
              </a:lnSpc>
              <a:spcBef>
                <a:spcPts val="1000"/>
              </a:spcBef>
              <a:spcAft>
                <a:spcPts val="0"/>
              </a:spcAft>
              <a:buClr>
                <a:srgbClr val="000000"/>
              </a:buClr>
              <a:buSzPts val="2000"/>
              <a:buChar char="•"/>
            </a:pPr>
            <a:r>
              <a:rPr lang="en-US" sz="2000" i="0" u="none" strike="noStrike" dirty="0">
                <a:solidFill>
                  <a:srgbClr val="000000"/>
                </a:solidFill>
                <a:latin typeface="Arial"/>
                <a:ea typeface="Arial"/>
                <a:cs typeface="Arial"/>
                <a:sym typeface="Arial"/>
              </a:rPr>
              <a:t>Lessons learnt from the Education Sector implementation of school improvement grants and Direct Health Facility Financing in Tanzania are currently under consideration.</a:t>
            </a:r>
            <a:endParaRPr sz="2000" i="0" u="none" strike="noStrik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8"/>
        <p:cNvGrpSpPr/>
        <p:nvPr/>
      </p:nvGrpSpPr>
      <p:grpSpPr>
        <a:xfrm>
          <a:off x="0" y="0"/>
          <a:ext cx="0" cy="0"/>
          <a:chOff x="0" y="0"/>
          <a:chExt cx="0" cy="0"/>
        </a:xfrm>
      </p:grpSpPr>
      <p:sp>
        <p:nvSpPr>
          <p:cNvPr id="509" name="Google Shape;509;p33"/>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0" name="Google Shape;510;p33"/>
          <p:cNvSpPr/>
          <p:nvPr/>
        </p:nvSpPr>
        <p:spPr>
          <a:xfrm>
            <a:off x="441998" y="44686"/>
            <a:ext cx="11420100" cy="487800"/>
          </a:xfrm>
          <a:prstGeom prst="rect">
            <a:avLst/>
          </a:prstGeom>
          <a:noFill/>
          <a:ln>
            <a:noFill/>
          </a:ln>
        </p:spPr>
        <p:txBody>
          <a:bodyPr spcFirstLastPara="1" wrap="square" lIns="0" tIns="0" rIns="0" bIns="0" anchor="t" anchorCtr="0">
            <a:noAutofit/>
          </a:bodyPr>
          <a:lstStyle/>
          <a:p>
            <a:pPr marL="0" marR="0" lvl="0" indent="0" algn="ctr" rtl="0">
              <a:lnSpc>
                <a:spcPct val="128750"/>
              </a:lnSpc>
              <a:spcBef>
                <a:spcPts val="0"/>
              </a:spcBef>
              <a:spcAft>
                <a:spcPts val="0"/>
              </a:spcAft>
              <a:buClr>
                <a:srgbClr val="E1BC69"/>
              </a:buClr>
              <a:buSzPts val="3200"/>
              <a:buFont typeface="Arial"/>
              <a:buNone/>
            </a:pPr>
            <a:r>
              <a:rPr lang="en-US" sz="3200" b="1" i="0" u="none" strike="noStrike" cap="none" dirty="0">
                <a:solidFill>
                  <a:schemeClr val="accent2"/>
                </a:solidFill>
                <a:latin typeface="Arial"/>
                <a:ea typeface="Arial"/>
                <a:cs typeface="Arial"/>
                <a:sym typeface="Arial"/>
              </a:rPr>
              <a:t>Measures of Success</a:t>
            </a:r>
            <a:endParaRPr sz="3200" b="1" i="0" u="none" strike="noStrike" cap="none" dirty="0">
              <a:solidFill>
                <a:schemeClr val="accent2"/>
              </a:solidFill>
              <a:latin typeface="Arial"/>
              <a:ea typeface="Arial"/>
              <a:cs typeface="Arial"/>
              <a:sym typeface="Arial"/>
            </a:endParaRPr>
          </a:p>
        </p:txBody>
      </p:sp>
      <p:sp>
        <p:nvSpPr>
          <p:cNvPr id="511" name="Google Shape;511;p33"/>
          <p:cNvSpPr txBox="1">
            <a:spLocks noGrp="1"/>
          </p:cNvSpPr>
          <p:nvPr>
            <p:ph idx="1"/>
          </p:nvPr>
        </p:nvSpPr>
        <p:spPr>
          <a:xfrm>
            <a:off x="441998" y="995364"/>
            <a:ext cx="11169000" cy="50103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lt1"/>
              </a:buClr>
              <a:buSzPts val="2000"/>
              <a:buNone/>
            </a:pPr>
            <a:endParaRPr sz="2000" b="0" i="0" u="none" strike="noStrike" dirty="0">
              <a:solidFill>
                <a:srgbClr val="000000"/>
              </a:solidFill>
              <a:latin typeface="Arial"/>
              <a:ea typeface="Arial"/>
              <a:cs typeface="Arial"/>
              <a:sym typeface="Arial"/>
            </a:endParaRPr>
          </a:p>
          <a:p>
            <a:pPr marL="228600" lvl="0" indent="-101600" algn="just" rtl="0">
              <a:lnSpc>
                <a:spcPct val="90000"/>
              </a:lnSpc>
              <a:spcBef>
                <a:spcPts val="1000"/>
              </a:spcBef>
              <a:spcAft>
                <a:spcPts val="0"/>
              </a:spcAft>
              <a:buClr>
                <a:schemeClr val="lt1"/>
              </a:buClr>
              <a:buSzPts val="2000"/>
              <a:buNone/>
            </a:pPr>
            <a:endParaRPr sz="2000" b="1" dirty="0">
              <a:solidFill>
                <a:srgbClr val="000000"/>
              </a:solidFill>
              <a:latin typeface="Arial"/>
              <a:ea typeface="Arial"/>
              <a:cs typeface="Arial"/>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154523721"/>
              </p:ext>
            </p:extLst>
          </p:nvPr>
        </p:nvGraphicFramePr>
        <p:xfrm>
          <a:off x="116195" y="575367"/>
          <a:ext cx="11931460" cy="6354150"/>
        </p:xfrm>
        <a:graphic>
          <a:graphicData uri="http://schemas.openxmlformats.org/drawingml/2006/table">
            <a:tbl>
              <a:tblPr firstRow="1" firstCol="1" bandRow="1">
                <a:tableStyleId>{2FCFCE20-206A-47F4-BC1C-3F66DA1E6134}</a:tableStyleId>
              </a:tblPr>
              <a:tblGrid>
                <a:gridCol w="1675455">
                  <a:extLst>
                    <a:ext uri="{9D8B030D-6E8A-4147-A177-3AD203B41FA5}">
                      <a16:colId xmlns:a16="http://schemas.microsoft.com/office/drawing/2014/main" val="20000"/>
                    </a:ext>
                  </a:extLst>
                </a:gridCol>
                <a:gridCol w="10256005">
                  <a:extLst>
                    <a:ext uri="{9D8B030D-6E8A-4147-A177-3AD203B41FA5}">
                      <a16:colId xmlns:a16="http://schemas.microsoft.com/office/drawing/2014/main" val="20001"/>
                    </a:ext>
                  </a:extLst>
                </a:gridCol>
              </a:tblGrid>
              <a:tr h="215067">
                <a:tc>
                  <a:txBody>
                    <a:bodyPr/>
                    <a:lstStyle/>
                    <a:p>
                      <a:pPr>
                        <a:lnSpc>
                          <a:spcPct val="115000"/>
                        </a:lnSpc>
                        <a:spcAft>
                          <a:spcPts val="0"/>
                        </a:spcAft>
                      </a:pPr>
                      <a:r>
                        <a:rPr lang="en-US" sz="1800">
                          <a:effectLst/>
                        </a:rPr>
                        <a:t>Entry Point</a:t>
                      </a:r>
                      <a:endParaRPr lang="en-US" sz="1800">
                        <a:effectLst/>
                        <a:latin typeface="Calibri"/>
                        <a:ea typeface="Calibri"/>
                        <a:cs typeface="Times New Roman"/>
                      </a:endParaRPr>
                    </a:p>
                  </a:txBody>
                  <a:tcPr marL="52552" marR="52552" marT="0" marB="0">
                    <a:solidFill>
                      <a:schemeClr val="accent1"/>
                    </a:solidFill>
                  </a:tcPr>
                </a:tc>
                <a:tc>
                  <a:txBody>
                    <a:bodyPr/>
                    <a:lstStyle/>
                    <a:p>
                      <a:pPr>
                        <a:lnSpc>
                          <a:spcPct val="115000"/>
                        </a:lnSpc>
                        <a:spcAft>
                          <a:spcPts val="0"/>
                        </a:spcAft>
                      </a:pPr>
                      <a:r>
                        <a:rPr lang="en-US" sz="1800" dirty="0">
                          <a:effectLst/>
                        </a:rPr>
                        <a:t>Measures of progress or success</a:t>
                      </a:r>
                    </a:p>
                    <a:p>
                      <a:pPr>
                        <a:lnSpc>
                          <a:spcPct val="115000"/>
                        </a:lnSpc>
                        <a:spcAft>
                          <a:spcPts val="0"/>
                        </a:spcAft>
                      </a:pPr>
                      <a:r>
                        <a:rPr lang="en-US" sz="1800" dirty="0">
                          <a:effectLst/>
                        </a:rPr>
                        <a:t> </a:t>
                      </a:r>
                      <a:endParaRPr lang="en-US" sz="1800" dirty="0">
                        <a:effectLst/>
                        <a:latin typeface="Calibri"/>
                        <a:ea typeface="Calibri"/>
                        <a:cs typeface="Times New Roman"/>
                      </a:endParaRPr>
                    </a:p>
                  </a:txBody>
                  <a:tcPr marL="52552" marR="52552" marT="0" marB="0">
                    <a:solidFill>
                      <a:schemeClr val="accent1"/>
                    </a:solidFill>
                  </a:tcPr>
                </a:tc>
                <a:extLst>
                  <a:ext uri="{0D108BD9-81ED-4DB2-BD59-A6C34878D82A}">
                    <a16:rowId xmlns:a16="http://schemas.microsoft.com/office/drawing/2014/main" val="10000"/>
                  </a:ext>
                </a:extLst>
              </a:tr>
              <a:tr h="511626">
                <a:tc rowSpan="7">
                  <a:txBody>
                    <a:bodyPr/>
                    <a:lstStyle/>
                    <a:p>
                      <a:pPr>
                        <a:spcAft>
                          <a:spcPts val="0"/>
                        </a:spcAft>
                      </a:pPr>
                      <a:r>
                        <a:rPr lang="en-US" sz="1600" dirty="0">
                          <a:effectLst/>
                        </a:rPr>
                        <a:t>Develop and implement guidelines for Direct  Health Facility Financing </a:t>
                      </a:r>
                    </a:p>
                    <a:p>
                      <a:pPr>
                        <a:lnSpc>
                          <a:spcPct val="115000"/>
                        </a:lnSpc>
                        <a:spcAft>
                          <a:spcPts val="0"/>
                        </a:spcAft>
                      </a:pPr>
                      <a:r>
                        <a:rPr lang="en-US" sz="1600" dirty="0">
                          <a:effectLst/>
                        </a:rPr>
                        <a:t> </a:t>
                      </a:r>
                    </a:p>
                    <a:p>
                      <a:pPr>
                        <a:lnSpc>
                          <a:spcPct val="115000"/>
                        </a:lnSpc>
                        <a:spcAft>
                          <a:spcPts val="0"/>
                        </a:spcAft>
                      </a:pPr>
                      <a:r>
                        <a:rPr lang="en-US" sz="1600" dirty="0">
                          <a:effectLst/>
                        </a:rPr>
                        <a:t> </a:t>
                      </a:r>
                    </a:p>
                    <a:p>
                      <a:pPr>
                        <a:lnSpc>
                          <a:spcPct val="115000"/>
                        </a:lnSpc>
                        <a:spcAft>
                          <a:spcPts val="0"/>
                        </a:spcAft>
                      </a:pPr>
                      <a:r>
                        <a:rPr lang="en-US" sz="1600" dirty="0">
                          <a:effectLst/>
                        </a:rPr>
                        <a:t> </a:t>
                      </a:r>
                    </a:p>
                    <a:p>
                      <a:pPr>
                        <a:lnSpc>
                          <a:spcPct val="115000"/>
                        </a:lnSpc>
                        <a:spcAft>
                          <a:spcPts val="0"/>
                        </a:spcAft>
                      </a:pPr>
                      <a:r>
                        <a:rPr lang="en-US" sz="1600" dirty="0">
                          <a:effectLst/>
                        </a:rPr>
                        <a:t> </a:t>
                      </a:r>
                    </a:p>
                    <a:p>
                      <a:pPr>
                        <a:lnSpc>
                          <a:spcPct val="115000"/>
                        </a:lnSpc>
                        <a:spcAft>
                          <a:spcPts val="0"/>
                        </a:spcAft>
                      </a:pPr>
                      <a:r>
                        <a:rPr lang="en-US" sz="1600" dirty="0">
                          <a:effectLst/>
                        </a:rPr>
                        <a:t> </a:t>
                      </a:r>
                    </a:p>
                    <a:p>
                      <a:pPr>
                        <a:lnSpc>
                          <a:spcPct val="115000"/>
                        </a:lnSpc>
                        <a:spcAft>
                          <a:spcPts val="0"/>
                        </a:spcAft>
                      </a:pPr>
                      <a:r>
                        <a:rPr lang="en-US" sz="1600" dirty="0">
                          <a:effectLst/>
                        </a:rPr>
                        <a:t> </a:t>
                      </a:r>
                      <a:endParaRPr lang="en-US" sz="1600" dirty="0">
                        <a:effectLst/>
                        <a:latin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Taskforce of relevant stakeholders on DFF is in place and functional</a:t>
                      </a:r>
                      <a:endParaRPr lang="en-US" sz="1600" dirty="0">
                        <a:effectLst/>
                        <a:latin typeface="Calibri"/>
                        <a:ea typeface="Calibri"/>
                        <a:cs typeface="Times New Roman"/>
                      </a:endParaRPr>
                    </a:p>
                  </a:txBody>
                  <a:tcPr marL="52552" marR="52552" marT="0" marB="0"/>
                </a:tc>
                <a:extLst>
                  <a:ext uri="{0D108BD9-81ED-4DB2-BD59-A6C34878D82A}">
                    <a16:rowId xmlns:a16="http://schemas.microsoft.com/office/drawing/2014/main" val="10001"/>
                  </a:ext>
                </a:extLst>
              </a:tr>
              <a:tr h="200384">
                <a:tc vMerge="1">
                  <a:txBody>
                    <a:bodyPr/>
                    <a:lstStyle/>
                    <a:p>
                      <a:pPr>
                        <a:lnSpc>
                          <a:spcPct val="115000"/>
                        </a:lnSpc>
                        <a:spcAft>
                          <a:spcPts val="0"/>
                        </a:spcAft>
                      </a:pPr>
                      <a:r>
                        <a:rPr lang="en-US" sz="900" dirty="0">
                          <a:effectLst/>
                        </a:rPr>
                        <a:t> </a:t>
                      </a:r>
                      <a:endParaRPr lang="en-US" sz="800" dirty="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Number of consultative meetings conducted.</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02"/>
                  </a:ext>
                </a:extLst>
              </a:tr>
              <a:tr h="400767">
                <a:tc vMerge="1">
                  <a:txBody>
                    <a:bodyPr/>
                    <a:lstStyle/>
                    <a:p>
                      <a:pPr>
                        <a:lnSpc>
                          <a:spcPct val="115000"/>
                        </a:lnSpc>
                        <a:spcAft>
                          <a:spcPts val="0"/>
                        </a:spcAft>
                      </a:pPr>
                      <a:r>
                        <a:rPr lang="en-US" sz="900" dirty="0">
                          <a:effectLst/>
                        </a:rPr>
                        <a:t> </a:t>
                      </a:r>
                      <a:endParaRPr lang="en-US" sz="800" dirty="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A formula for disbursing Government transfers direct to facilities is formulated at Council level.</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03"/>
                  </a:ext>
                </a:extLst>
              </a:tr>
              <a:tr h="601151">
                <a:tc vMerge="1">
                  <a:txBody>
                    <a:bodyPr/>
                    <a:lstStyle/>
                    <a:p>
                      <a:pPr>
                        <a:lnSpc>
                          <a:spcPct val="115000"/>
                        </a:lnSpc>
                        <a:spcAft>
                          <a:spcPts val="0"/>
                        </a:spcAft>
                      </a:pPr>
                      <a:r>
                        <a:rPr lang="en-US" sz="900" dirty="0">
                          <a:effectLst/>
                        </a:rPr>
                        <a:t> </a:t>
                      </a:r>
                      <a:endParaRPr lang="en-US" sz="800" dirty="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Facilities in three district councils start receiving direct transfers on a pilot basis within the first year of implementation.</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04"/>
                  </a:ext>
                </a:extLst>
              </a:tr>
              <a:tr h="601151">
                <a:tc vMerge="1">
                  <a:txBody>
                    <a:bodyPr/>
                    <a:lstStyle/>
                    <a:p>
                      <a:pPr>
                        <a:lnSpc>
                          <a:spcPct val="115000"/>
                        </a:lnSpc>
                        <a:spcAft>
                          <a:spcPts val="0"/>
                        </a:spcAft>
                      </a:pPr>
                      <a:r>
                        <a:rPr lang="en-US" sz="900" dirty="0">
                          <a:effectLst/>
                        </a:rPr>
                        <a:t> </a:t>
                      </a:r>
                      <a:endParaRPr lang="en-US" sz="800" dirty="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Communities under the service of the facilities are participating in decision making through the health facility management committees. </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05"/>
                  </a:ext>
                </a:extLst>
              </a:tr>
              <a:tr h="400767">
                <a:tc vMerge="1">
                  <a:txBody>
                    <a:bodyPr/>
                    <a:lstStyle/>
                    <a:p>
                      <a:pPr>
                        <a:lnSpc>
                          <a:spcPct val="115000"/>
                        </a:lnSpc>
                        <a:spcAft>
                          <a:spcPts val="0"/>
                        </a:spcAft>
                      </a:pPr>
                      <a:r>
                        <a:rPr lang="en-US" sz="900" dirty="0">
                          <a:effectLst/>
                        </a:rPr>
                        <a:t> </a:t>
                      </a:r>
                      <a:endParaRPr lang="en-US" sz="800" dirty="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Systems are put in place for proper record keeping and accounting at facility level</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06"/>
                  </a:ext>
                </a:extLst>
              </a:tr>
              <a:tr h="200384">
                <a:tc vMerge="1">
                  <a:txBody>
                    <a:bodyPr/>
                    <a:lstStyle/>
                    <a:p>
                      <a:pPr>
                        <a:lnSpc>
                          <a:spcPct val="115000"/>
                        </a:lnSpc>
                        <a:spcAft>
                          <a:spcPts val="0"/>
                        </a:spcAft>
                      </a:pPr>
                      <a:r>
                        <a:rPr lang="en-US" sz="900" dirty="0">
                          <a:effectLst/>
                        </a:rPr>
                        <a:t> </a:t>
                      </a:r>
                      <a:endParaRPr lang="en-US" sz="800" dirty="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a:effectLst/>
                        </a:rPr>
                        <a:t>Guidelines are disseminated to all District Health Offices</a:t>
                      </a:r>
                      <a:endParaRPr lang="en-US" sz="1600">
                        <a:effectLst/>
                        <a:latin typeface="Calibri"/>
                        <a:ea typeface="Calibri"/>
                        <a:cs typeface="Times New Roman"/>
                      </a:endParaRPr>
                    </a:p>
                  </a:txBody>
                  <a:tcPr marL="52552" marR="52552" marT="0" marB="0" anchor="b"/>
                </a:tc>
                <a:extLst>
                  <a:ext uri="{0D108BD9-81ED-4DB2-BD59-A6C34878D82A}">
                    <a16:rowId xmlns:a16="http://schemas.microsoft.com/office/drawing/2014/main" val="10007"/>
                  </a:ext>
                </a:extLst>
              </a:tr>
              <a:tr h="575737">
                <a:tc rowSpan="4">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Advocate with the Treasury based on identified costed needs</a:t>
                      </a:r>
                    </a:p>
                    <a:p>
                      <a:pPr>
                        <a:lnSpc>
                          <a:spcPct val="115000"/>
                        </a:lnSpc>
                        <a:spcAft>
                          <a:spcPts val="0"/>
                        </a:spcAft>
                      </a:pPr>
                      <a:r>
                        <a:rPr lang="en-US" sz="1600" dirty="0">
                          <a:effectLst/>
                          <a:latin typeface="Arial" panose="020B0604020202020204" pitchFamily="34" charset="0"/>
                          <a:cs typeface="Arial" panose="020B0604020202020204" pitchFamily="34" charset="0"/>
                        </a:rPr>
                        <a:t> </a:t>
                      </a:r>
                    </a:p>
                    <a:p>
                      <a:pPr>
                        <a:lnSpc>
                          <a:spcPct val="115000"/>
                        </a:lnSpc>
                        <a:spcAft>
                          <a:spcPts val="0"/>
                        </a:spcAft>
                      </a:pPr>
                      <a:r>
                        <a:rPr lang="en-US" sz="1600" dirty="0">
                          <a:effectLst/>
                          <a:latin typeface="Arial" panose="020B0604020202020204" pitchFamily="34" charset="0"/>
                          <a:cs typeface="Arial" panose="020B0604020202020204" pitchFamily="34" charset="0"/>
                        </a:rPr>
                        <a:t> </a:t>
                      </a:r>
                    </a:p>
                    <a:p>
                      <a:pPr>
                        <a:lnSpc>
                          <a:spcPct val="115000"/>
                        </a:lnSpc>
                        <a:spcAft>
                          <a:spcPts val="0"/>
                        </a:spcAft>
                      </a:pPr>
                      <a:r>
                        <a:rPr lang="en-US" sz="1600" dirty="0">
                          <a:effectLst/>
                        </a:rPr>
                        <a:t> </a:t>
                      </a:r>
                      <a:endParaRPr lang="en-US" sz="1600" dirty="0">
                        <a:effectLst/>
                        <a:latin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A transparent mechanism is put in place for determination of ceilings for facilities</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08"/>
                  </a:ext>
                </a:extLst>
              </a:tr>
              <a:tr h="575737">
                <a:tc vMerge="1">
                  <a:txBody>
                    <a:bodyPr/>
                    <a:lstStyle/>
                    <a:p>
                      <a:pPr>
                        <a:lnSpc>
                          <a:spcPct val="115000"/>
                        </a:lnSpc>
                        <a:spcAft>
                          <a:spcPts val="0"/>
                        </a:spcAft>
                      </a:pPr>
                      <a:r>
                        <a:rPr lang="en-US" sz="900">
                          <a:effectLst/>
                        </a:rPr>
                        <a:t> </a:t>
                      </a:r>
                      <a:endParaRPr lang="en-US" sz="80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An upward adjustment on the resource allocations for the sector based on the costing models that were formulated.</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09"/>
                  </a:ext>
                </a:extLst>
              </a:tr>
              <a:tr h="601151">
                <a:tc vMerge="1">
                  <a:txBody>
                    <a:bodyPr/>
                    <a:lstStyle/>
                    <a:p>
                      <a:pPr>
                        <a:lnSpc>
                          <a:spcPct val="115000"/>
                        </a:lnSpc>
                        <a:spcAft>
                          <a:spcPts val="0"/>
                        </a:spcAft>
                      </a:pPr>
                      <a:r>
                        <a:rPr lang="en-US" sz="900">
                          <a:effectLst/>
                        </a:rPr>
                        <a:t> </a:t>
                      </a:r>
                      <a:endParaRPr lang="en-US" sz="80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A comparative study with the Education sector which is currently implementing a direct transfer system for primary school resources.</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10"/>
                  </a:ext>
                </a:extLst>
              </a:tr>
              <a:tr h="601151">
                <a:tc vMerge="1">
                  <a:txBody>
                    <a:bodyPr/>
                    <a:lstStyle/>
                    <a:p>
                      <a:pPr>
                        <a:lnSpc>
                          <a:spcPct val="115000"/>
                        </a:lnSpc>
                        <a:spcAft>
                          <a:spcPts val="0"/>
                        </a:spcAft>
                      </a:pPr>
                      <a:r>
                        <a:rPr lang="en-US" sz="900" dirty="0">
                          <a:effectLst/>
                        </a:rPr>
                        <a:t> </a:t>
                      </a:r>
                      <a:endParaRPr lang="en-US" sz="800" dirty="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Comparative learning from other countries within the region on how health facilities are funded –relative levels and systems.</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11"/>
                  </a:ext>
                </a:extLst>
              </a:tr>
              <a:tr h="200384">
                <a:tc>
                  <a:txBody>
                    <a:bodyPr/>
                    <a:lstStyle/>
                    <a:p>
                      <a:pPr>
                        <a:lnSpc>
                          <a:spcPct val="115000"/>
                        </a:lnSpc>
                        <a:spcAft>
                          <a:spcPts val="0"/>
                        </a:spcAft>
                      </a:pPr>
                      <a:r>
                        <a:rPr lang="en-US" sz="900">
                          <a:effectLst/>
                        </a:rPr>
                        <a:t> </a:t>
                      </a:r>
                      <a:endParaRPr lang="en-US" sz="800">
                        <a:effectLst/>
                        <a:latin typeface="Calibri"/>
                        <a:ea typeface="Calibri"/>
                        <a:cs typeface="Times New Roman"/>
                      </a:endParaRPr>
                    </a:p>
                  </a:txBody>
                  <a:tcPr marL="52552" marR="52552" marT="0" marB="0"/>
                </a:tc>
                <a:tc>
                  <a:txBody>
                    <a:bodyPr/>
                    <a:lstStyle/>
                    <a:p>
                      <a:pPr marL="285750" indent="-285750">
                        <a:lnSpc>
                          <a:spcPct val="115000"/>
                        </a:lnSpc>
                        <a:spcAft>
                          <a:spcPts val="0"/>
                        </a:spcAft>
                        <a:buFont typeface="Arial" panose="020B0604020202020204" pitchFamily="34" charset="0"/>
                        <a:buChar char="•"/>
                      </a:pPr>
                      <a:r>
                        <a:rPr lang="en-US" sz="1600" dirty="0">
                          <a:effectLst/>
                        </a:rPr>
                        <a:t>Periodic reviews reports.</a:t>
                      </a:r>
                      <a:endParaRPr lang="en-US" sz="1600" dirty="0">
                        <a:effectLst/>
                        <a:latin typeface="Calibri"/>
                        <a:ea typeface="Calibri"/>
                        <a:cs typeface="Times New Roman"/>
                      </a:endParaRPr>
                    </a:p>
                  </a:txBody>
                  <a:tcPr marL="52552" marR="52552" marT="0" marB="0" anchor="b"/>
                </a:tc>
                <a:extLst>
                  <a:ext uri="{0D108BD9-81ED-4DB2-BD59-A6C34878D82A}">
                    <a16:rowId xmlns:a16="http://schemas.microsoft.com/office/drawing/2014/main" val="1001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6"/>
        <p:cNvGrpSpPr/>
        <p:nvPr/>
      </p:nvGrpSpPr>
      <p:grpSpPr>
        <a:xfrm>
          <a:off x="0" y="0"/>
          <a:ext cx="0" cy="0"/>
          <a:chOff x="0" y="0"/>
          <a:chExt cx="0" cy="0"/>
        </a:xfrm>
      </p:grpSpPr>
      <p:sp>
        <p:nvSpPr>
          <p:cNvPr id="517" name="Google Shape;517;p34"/>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18" name="Google Shape;518;p34"/>
          <p:cNvSpPr/>
          <p:nvPr/>
        </p:nvSpPr>
        <p:spPr>
          <a:xfrm>
            <a:off x="441998" y="44686"/>
            <a:ext cx="11420100" cy="487800"/>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3200" b="1" i="0" u="none" strike="noStrike" cap="none" dirty="0">
                <a:solidFill>
                  <a:srgbClr val="FF9933"/>
                </a:solidFill>
                <a:latin typeface="Arial"/>
                <a:ea typeface="Arial"/>
                <a:cs typeface="Arial"/>
                <a:sym typeface="Arial"/>
              </a:rPr>
              <a:t>Working in new ways and building capabilities </a:t>
            </a:r>
            <a:endParaRPr sz="3200" b="1" i="0" u="none" strike="noStrike" cap="none" dirty="0">
              <a:solidFill>
                <a:srgbClr val="FF9933"/>
              </a:solidFill>
              <a:latin typeface="Arial"/>
              <a:ea typeface="Arial"/>
              <a:cs typeface="Arial"/>
              <a:sym typeface="Arial"/>
            </a:endParaRPr>
          </a:p>
        </p:txBody>
      </p:sp>
      <p:sp>
        <p:nvSpPr>
          <p:cNvPr id="519" name="Google Shape;519;p34"/>
          <p:cNvSpPr txBox="1">
            <a:spLocks noGrp="1"/>
          </p:cNvSpPr>
          <p:nvPr>
            <p:ph idx="1"/>
          </p:nvPr>
        </p:nvSpPr>
        <p:spPr>
          <a:xfrm>
            <a:off x="441998" y="995363"/>
            <a:ext cx="11169000" cy="5481215"/>
          </a:xfrm>
          <a:prstGeom prst="rect">
            <a:avLst/>
          </a:prstGeom>
          <a:noFill/>
          <a:ln>
            <a:noFill/>
          </a:ln>
        </p:spPr>
        <p:txBody>
          <a:bodyPr spcFirstLastPara="1" wrap="square" lIns="91425" tIns="45700" rIns="91425" bIns="45700" anchor="t" anchorCtr="0">
            <a:noAutofit/>
          </a:bodyPr>
          <a:lstStyle/>
          <a:p>
            <a:pPr algn="just">
              <a:buClr>
                <a:srgbClr val="000000"/>
              </a:buClr>
              <a:buSzPts val="2000"/>
            </a:pPr>
            <a:r>
              <a:rPr lang="en-US" sz="2000" dirty="0">
                <a:solidFill>
                  <a:srgbClr val="000000"/>
                </a:solidFill>
                <a:latin typeface="Arial"/>
                <a:ea typeface="Arial"/>
                <a:cs typeface="Arial"/>
                <a:sym typeface="Arial"/>
              </a:rPr>
              <a:t>The participation to the DFF Taskforce and engagement has helped in reaching out to the authorities that do matter in this process. It has opened a lot of opportunities on how the CABRI work can be scaled up. </a:t>
            </a:r>
          </a:p>
          <a:p>
            <a:pPr algn="just">
              <a:buClr>
                <a:srgbClr val="000000"/>
              </a:buClr>
              <a:buSzPts val="2000"/>
            </a:pPr>
            <a:r>
              <a:rPr lang="en-US" sz="2000" dirty="0">
                <a:solidFill>
                  <a:srgbClr val="000000"/>
                </a:solidFill>
                <a:latin typeface="Arial"/>
                <a:ea typeface="Arial"/>
                <a:cs typeface="Arial"/>
                <a:sym typeface="Arial"/>
              </a:rPr>
              <a:t>The engagements through the district visits and the stakeholders meeting we had has revealed the complexity of the matter considering the current financial management system in Malawi</a:t>
            </a:r>
          </a:p>
          <a:p>
            <a:pPr algn="just">
              <a:buClr>
                <a:srgbClr val="000000"/>
              </a:buClr>
              <a:buSzPts val="2000"/>
            </a:pPr>
            <a:r>
              <a:rPr lang="en-US" sz="2000" dirty="0">
                <a:solidFill>
                  <a:srgbClr val="000000"/>
                </a:solidFill>
                <a:latin typeface="Arial"/>
                <a:ea typeface="Arial"/>
                <a:cs typeface="Arial"/>
                <a:sym typeface="Arial"/>
              </a:rPr>
              <a:t>The authorizing environment is complex being a government set up. There are many stakeholders and processes to be undertaken before a significant change can be applied to the current system.</a:t>
            </a:r>
          </a:p>
          <a:p>
            <a:pPr algn="just">
              <a:buClr>
                <a:srgbClr val="000000"/>
              </a:buClr>
              <a:buSzPts val="2000"/>
            </a:pPr>
            <a:r>
              <a:rPr lang="en-US" sz="2000" dirty="0">
                <a:solidFill>
                  <a:srgbClr val="000000"/>
                </a:solidFill>
                <a:latin typeface="Arial"/>
                <a:ea typeface="Arial"/>
                <a:cs typeface="Arial"/>
                <a:sym typeface="Arial"/>
              </a:rPr>
              <a:t>Gathering all team members as and when need arises prove to be difficult due to other work pressures in our various fields. However, team work still proves to be an efficient and effective way of tackling the problem at hand. We have been able to divide ourselves to attend different tasks then share the experiences later. </a:t>
            </a:r>
          </a:p>
          <a:p>
            <a:pPr algn="just">
              <a:buClr>
                <a:srgbClr val="000000"/>
              </a:buClr>
              <a:buSzPts val="2000"/>
            </a:pPr>
            <a:r>
              <a:rPr lang="en-US" sz="2000" dirty="0">
                <a:solidFill>
                  <a:srgbClr val="000000"/>
                </a:solidFill>
                <a:latin typeface="Arial"/>
                <a:ea typeface="Arial"/>
                <a:cs typeface="Arial"/>
                <a:sym typeface="Arial"/>
              </a:rPr>
              <a:t>The complexity of the reform clearly shows that the reform it will be resolved and implemented beyond the 12 months BPFCC program. There is still need for more consultations and consensus on various reform modalities</a:t>
            </a:r>
            <a:endParaRPr sz="2000"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lt1"/>
              </a:buClr>
              <a:buSzPts val="2000"/>
              <a:buNone/>
            </a:pPr>
            <a:endParaRPr sz="2000" b="0" i="0" u="none" strike="noStrik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4"/>
        <p:cNvGrpSpPr/>
        <p:nvPr/>
      </p:nvGrpSpPr>
      <p:grpSpPr>
        <a:xfrm>
          <a:off x="0" y="0"/>
          <a:ext cx="0" cy="0"/>
          <a:chOff x="0" y="0"/>
          <a:chExt cx="0" cy="0"/>
        </a:xfrm>
      </p:grpSpPr>
      <p:sp>
        <p:nvSpPr>
          <p:cNvPr id="525" name="Google Shape;525;p35"/>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526" name="Google Shape;526;p35"/>
          <p:cNvSpPr/>
          <p:nvPr/>
        </p:nvSpPr>
        <p:spPr>
          <a:xfrm>
            <a:off x="568296" y="473796"/>
            <a:ext cx="11278489" cy="860828"/>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3200" b="1" i="0" u="none" strike="noStrike" cap="none" dirty="0">
                <a:solidFill>
                  <a:srgbClr val="FF9933"/>
                </a:solidFill>
                <a:latin typeface="Arial"/>
                <a:ea typeface="Arial"/>
                <a:cs typeface="Arial"/>
                <a:sym typeface="Arial"/>
              </a:rPr>
              <a:t>Next Steps – Nov ‘23 – April 2024</a:t>
            </a:r>
            <a:endParaRPr sz="3200" b="1" i="0" u="none" strike="noStrike" cap="none" dirty="0">
              <a:solidFill>
                <a:srgbClr val="FF9933"/>
              </a:solidFill>
              <a:latin typeface="Arial"/>
              <a:ea typeface="Arial"/>
              <a:cs typeface="Arial"/>
              <a:sym typeface="Arial"/>
            </a:endParaRPr>
          </a:p>
        </p:txBody>
      </p:sp>
      <p:grpSp>
        <p:nvGrpSpPr>
          <p:cNvPr id="527" name="Google Shape;527;p35"/>
          <p:cNvGrpSpPr/>
          <p:nvPr/>
        </p:nvGrpSpPr>
        <p:grpSpPr>
          <a:xfrm>
            <a:off x="441998" y="1477351"/>
            <a:ext cx="11238502" cy="4399660"/>
            <a:chOff x="0" y="481987"/>
            <a:chExt cx="11238502" cy="4399660"/>
          </a:xfrm>
        </p:grpSpPr>
        <p:sp>
          <p:nvSpPr>
            <p:cNvPr id="528" name="Google Shape;528;p35"/>
            <p:cNvSpPr/>
            <p:nvPr/>
          </p:nvSpPr>
          <p:spPr>
            <a:xfrm>
              <a:off x="0" y="481987"/>
              <a:ext cx="11169000" cy="9516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txBox="1"/>
            <p:nvPr/>
          </p:nvSpPr>
          <p:spPr>
            <a:xfrm>
              <a:off x="139004" y="539247"/>
              <a:ext cx="11076000" cy="858600"/>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Roadmap for Development and Implementation of the DHFF</a:t>
              </a:r>
              <a:endParaRPr/>
            </a:p>
          </p:txBody>
        </p:sp>
        <p:sp>
          <p:nvSpPr>
            <p:cNvPr id="530" name="Google Shape;530;p35"/>
            <p:cNvSpPr/>
            <p:nvPr/>
          </p:nvSpPr>
          <p:spPr>
            <a:xfrm>
              <a:off x="0" y="1433512"/>
              <a:ext cx="11169000" cy="309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txBox="1"/>
            <p:nvPr/>
          </p:nvSpPr>
          <p:spPr>
            <a:xfrm>
              <a:off x="69502" y="1787147"/>
              <a:ext cx="11169000" cy="3094500"/>
            </a:xfrm>
            <a:prstGeom prst="rect">
              <a:avLst/>
            </a:prstGeom>
            <a:noFill/>
            <a:ln>
              <a:noFill/>
            </a:ln>
          </p:spPr>
          <p:txBody>
            <a:bodyPr spcFirstLastPara="1" wrap="square" lIns="354600" tIns="35550" rIns="199125" bIns="35550" anchor="t" anchorCtr="0">
              <a:noAutofit/>
            </a:bodyPr>
            <a:lstStyle/>
            <a:p>
              <a:pPr marL="285750" marR="0" lvl="1" indent="-285750" algn="l" rtl="0">
                <a:lnSpc>
                  <a:spcPct val="90000"/>
                </a:lnSpc>
                <a:spcBef>
                  <a:spcPts val="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Develop an intra-resource allocation formula</a:t>
              </a:r>
              <a:endParaRPr sz="2000" b="0" i="0" u="none" strike="noStrike" cap="none" dirty="0">
                <a:solidFill>
                  <a:schemeClr val="dk1"/>
                </a:solidFill>
                <a:latin typeface="Arial"/>
                <a:ea typeface="Arial"/>
                <a:cs typeface="Arial"/>
                <a:sym typeface="Arial"/>
              </a:endParaRPr>
            </a:p>
            <a:p>
              <a:pPr marL="285750" marR="0" lvl="1" indent="-285750" algn="l" rtl="0">
                <a:lnSpc>
                  <a:spcPct val="90000"/>
                </a:lnSpc>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Consultations with DHOs on the intra-resource allocation formula</a:t>
              </a:r>
              <a:endParaRPr sz="2000" b="0" i="0" u="none" strike="noStrike" cap="none" dirty="0">
                <a:solidFill>
                  <a:schemeClr val="dk1"/>
                </a:solidFill>
                <a:latin typeface="Arial"/>
                <a:ea typeface="Arial"/>
                <a:cs typeface="Arial"/>
                <a:sym typeface="Arial"/>
              </a:endParaRPr>
            </a:p>
            <a:p>
              <a:pPr marL="285750" marR="0" lvl="1" indent="-285750" algn="l" rtl="0">
                <a:lnSpc>
                  <a:spcPct val="90000"/>
                </a:lnSpc>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Presentation to Health Financing TWG and SMT</a:t>
              </a:r>
              <a:endParaRPr sz="2000" b="0" i="0" u="none" strike="noStrike" cap="none" dirty="0">
                <a:solidFill>
                  <a:schemeClr val="dk1"/>
                </a:solidFill>
                <a:latin typeface="Arial"/>
                <a:ea typeface="Arial"/>
                <a:cs typeface="Arial"/>
                <a:sym typeface="Arial"/>
              </a:endParaRPr>
            </a:p>
            <a:p>
              <a:pPr marL="285750" marR="0" lvl="1" indent="-285750" algn="l" rtl="0">
                <a:lnSpc>
                  <a:spcPct val="90000"/>
                </a:lnSpc>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Engagement of Treasury on the Formula</a:t>
              </a:r>
              <a:endParaRPr sz="2000" dirty="0"/>
            </a:p>
            <a:p>
              <a:pPr marL="285750" marR="0" lvl="1" indent="-285750" algn="l" rtl="0">
                <a:lnSpc>
                  <a:spcPct val="90000"/>
                </a:lnSpc>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Finalization of the Formula</a:t>
              </a:r>
              <a:endParaRPr sz="2000" b="0" i="0" u="none" strike="noStrike" cap="none" dirty="0">
                <a:solidFill>
                  <a:schemeClr val="dk1"/>
                </a:solidFill>
                <a:latin typeface="Arial"/>
                <a:ea typeface="Arial"/>
                <a:cs typeface="Arial"/>
                <a:sym typeface="Arial"/>
              </a:endParaRPr>
            </a:p>
            <a:p>
              <a:pPr marL="285750" marR="0" lvl="1" indent="-285750" algn="l" rtl="0">
                <a:lnSpc>
                  <a:spcPct val="90000"/>
                </a:lnSpc>
                <a:spcBef>
                  <a:spcPts val="560"/>
                </a:spcBef>
                <a:spcAft>
                  <a:spcPts val="0"/>
                </a:spcAft>
                <a:buClr>
                  <a:schemeClr val="dk1"/>
                </a:buClr>
                <a:buSzPts val="2800"/>
                <a:buFont typeface="Arial"/>
                <a:buChar char="•"/>
              </a:pPr>
              <a:r>
                <a:rPr lang="en-US" sz="2000" b="0" i="0" u="none" strike="noStrike" cap="none" dirty="0">
                  <a:solidFill>
                    <a:schemeClr val="dk1"/>
                  </a:solidFill>
                  <a:latin typeface="Arial"/>
                  <a:ea typeface="Arial"/>
                  <a:cs typeface="Arial"/>
                  <a:sym typeface="Arial"/>
                </a:rPr>
                <a:t>Pilot of the DHFF in Selected Districts, beginning April 2024 (start of FY2024/25)</a:t>
              </a:r>
              <a:endParaRPr sz="20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DEC7-49F6-D9B8-4A9B-DDA61382C7C3}"/>
              </a:ext>
            </a:extLst>
          </p:cNvPr>
          <p:cNvSpPr>
            <a:spLocks noGrp="1"/>
          </p:cNvSpPr>
          <p:nvPr>
            <p:ph type="title"/>
          </p:nvPr>
        </p:nvSpPr>
        <p:spPr>
          <a:xfrm>
            <a:off x="1137034" y="281225"/>
            <a:ext cx="10244974" cy="1322887"/>
          </a:xfrm>
        </p:spPr>
        <p:txBody>
          <a:bodyPr>
            <a:normAutofit/>
          </a:bodyPr>
          <a:lstStyle/>
          <a:p>
            <a:r>
              <a:rPr lang="en-US" b="1" dirty="0">
                <a:solidFill>
                  <a:schemeClr val="accent2"/>
                </a:solidFill>
                <a:latin typeface="Arial" panose="020B0604020202020204" pitchFamily="34" charset="0"/>
                <a:cs typeface="Arial" panose="020B0604020202020204" pitchFamily="34" charset="0"/>
              </a:rPr>
              <a:t>Conclusions and recommendations </a:t>
            </a:r>
            <a:endParaRPr lang="x-none" b="1" dirty="0">
              <a:solidFill>
                <a:schemeClr val="accent2"/>
              </a:solidFill>
              <a:latin typeface="Arial" panose="020B0604020202020204" pitchFamily="34" charset="0"/>
              <a:cs typeface="Arial" panose="020B0604020202020204" pitchFamily="34" charset="0"/>
            </a:endParaRPr>
          </a:p>
        </p:txBody>
      </p:sp>
      <p:sp>
        <p:nvSpPr>
          <p:cNvPr id="22" name="Content Placeholder 2">
            <a:extLst>
              <a:ext uri="{FF2B5EF4-FFF2-40B4-BE49-F238E27FC236}">
                <a16:creationId xmlns:a16="http://schemas.microsoft.com/office/drawing/2014/main" id="{493BD3D6-7CFF-6E08-61B6-EF368C242D21}"/>
              </a:ext>
            </a:extLst>
          </p:cNvPr>
          <p:cNvSpPr>
            <a:spLocks noGrp="1"/>
          </p:cNvSpPr>
          <p:nvPr>
            <p:ph idx="1"/>
          </p:nvPr>
        </p:nvSpPr>
        <p:spPr>
          <a:xfrm>
            <a:off x="1137034" y="1737866"/>
            <a:ext cx="6905644" cy="4097118"/>
          </a:xfrm>
        </p:spPr>
        <p:txBody>
          <a:bodyPr>
            <a:noAutofit/>
          </a:bodyPr>
          <a:lstStyle/>
          <a:p>
            <a:pPr algn="just"/>
            <a:r>
              <a:rPr lang="en-US" sz="2000" dirty="0">
                <a:latin typeface="Arial" panose="020B0604020202020204" pitchFamily="34" charset="0"/>
                <a:cs typeface="Arial" panose="020B0604020202020204" pitchFamily="34" charset="0"/>
              </a:rPr>
              <a:t>From 2024/25 HFs will access DFF funds from a pool of donor funds  under the Health Services Joint Fund  through the District Councils</a:t>
            </a:r>
          </a:p>
          <a:p>
            <a:pPr algn="just"/>
            <a:r>
              <a:rPr lang="en-US" sz="2000" dirty="0">
                <a:latin typeface="Arial" panose="020B0604020202020204" pitchFamily="34" charset="0"/>
                <a:cs typeface="Arial" panose="020B0604020202020204" pitchFamily="34" charset="0"/>
              </a:rPr>
              <a:t>From 2024/25 the Government will introduce Health Funds which will disburse funds to DFF account.  HFs will receive funds directly from the Treasury</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dirty="0">
                <a:latin typeface="Arial" panose="020B0604020202020204" pitchFamily="34" charset="0"/>
                <a:cs typeface="Arial" panose="020B0604020202020204" pitchFamily="34" charset="0"/>
              </a:rPr>
              <a:t>Going forward,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MOH to work toward the pooling of donor and government funds to be directly disbursed to the health facilities</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cost-effectiveness</a:t>
            </a:r>
            <a:r>
              <a:rPr lang="en-US" sz="2000" dirty="0">
                <a:solidFill>
                  <a:prstClr val="black"/>
                </a:solidFill>
                <a:latin typeface="Arial" panose="020B0604020202020204" pitchFamily="34" charset="0"/>
                <a:cs typeface="Arial" panose="020B0604020202020204" pitchFamily="34" charset="0"/>
              </a:rPr>
              <a:t> MOH is advocating online training and not face-to-face.  However, training of downstream structures will continue  through physical contact </a:t>
            </a:r>
            <a:endParaRPr lang="en-US" sz="2000" b="1"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marL="0" indent="0" algn="just">
              <a:buNone/>
            </a:pPr>
            <a:endParaRPr lang="x-none" sz="2000" dirty="0">
              <a:latin typeface="Arial" panose="020B0604020202020204" pitchFamily="34" charset="0"/>
              <a:cs typeface="Arial" panose="020B0604020202020204" pitchFamily="34" charset="0"/>
            </a:endParaRPr>
          </a:p>
        </p:txBody>
      </p:sp>
      <p:pic>
        <p:nvPicPr>
          <p:cNvPr id="7" name="Graphic 6" descr="Classroom">
            <a:extLst>
              <a:ext uri="{FF2B5EF4-FFF2-40B4-BE49-F238E27FC236}">
                <a16:creationId xmlns:a16="http://schemas.microsoft.com/office/drawing/2014/main" id="{176F5E38-CFC9-035C-0060-3A74253C40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259253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23"/>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27" name="Google Shape;427;p23"/>
          <p:cNvSpPr/>
          <p:nvPr/>
        </p:nvSpPr>
        <p:spPr>
          <a:xfrm>
            <a:off x="441999" y="44686"/>
            <a:ext cx="5782500" cy="487800"/>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3200" b="1" i="0" u="none" strike="noStrike" cap="none" dirty="0">
                <a:solidFill>
                  <a:schemeClr val="accent2"/>
                </a:solidFill>
                <a:latin typeface="Arial"/>
                <a:ea typeface="Arial"/>
                <a:cs typeface="Arial"/>
                <a:sym typeface="Arial"/>
              </a:rPr>
              <a:t>Statement of Problem</a:t>
            </a:r>
            <a:endParaRPr dirty="0">
              <a:solidFill>
                <a:schemeClr val="accent2"/>
              </a:solidFill>
            </a:endParaRPr>
          </a:p>
        </p:txBody>
      </p:sp>
      <p:sp>
        <p:nvSpPr>
          <p:cNvPr id="428" name="Google Shape;428;p23"/>
          <p:cNvSpPr txBox="1">
            <a:spLocks noGrp="1"/>
          </p:cNvSpPr>
          <p:nvPr>
            <p:ph idx="1"/>
          </p:nvPr>
        </p:nvSpPr>
        <p:spPr>
          <a:xfrm>
            <a:off x="170297" y="1081502"/>
            <a:ext cx="6115200" cy="52275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000" b="1" dirty="0">
                <a:solidFill>
                  <a:srgbClr val="000000"/>
                </a:solidFill>
                <a:latin typeface="Arial"/>
                <a:ea typeface="Arial"/>
                <a:cs typeface="Arial"/>
                <a:sym typeface="Arial"/>
              </a:rPr>
              <a:t>Inequitable and limited </a:t>
            </a:r>
            <a:r>
              <a:rPr lang="en-US" sz="2000" b="1" i="0" u="none" strike="noStrike" dirty="0">
                <a:solidFill>
                  <a:srgbClr val="000000"/>
                </a:solidFill>
                <a:latin typeface="Arial"/>
                <a:ea typeface="Arial"/>
                <a:cs typeface="Arial"/>
                <a:sym typeface="Arial"/>
              </a:rPr>
              <a:t>financial resources trickling down to primary healthcare facilities (1)</a:t>
            </a:r>
            <a:r>
              <a:rPr lang="en-US" sz="2000" b="1" dirty="0">
                <a:solidFill>
                  <a:srgbClr val="000000"/>
                </a:solidFill>
                <a:latin typeface="Arial"/>
                <a:ea typeface="Arial"/>
                <a:cs typeface="Arial"/>
                <a:sym typeface="Arial"/>
              </a:rPr>
              <a:t>.</a:t>
            </a:r>
            <a:endParaRPr dirty="0"/>
          </a:p>
          <a:p>
            <a:pPr marL="228600" lvl="0" indent="-228600" algn="just" rtl="0">
              <a:lnSpc>
                <a:spcPct val="90000"/>
              </a:lnSpc>
              <a:spcBef>
                <a:spcPts val="1000"/>
              </a:spcBef>
              <a:spcAft>
                <a:spcPts val="0"/>
              </a:spcAft>
              <a:buClr>
                <a:srgbClr val="000000"/>
              </a:buClr>
              <a:buSzPts val="2000"/>
              <a:buChar char="•"/>
            </a:pPr>
            <a:r>
              <a:rPr lang="en-US" sz="2000" dirty="0">
                <a:solidFill>
                  <a:srgbClr val="000000"/>
                </a:solidFill>
                <a:latin typeface="Arial"/>
                <a:ea typeface="Arial"/>
                <a:cs typeface="Arial"/>
                <a:sym typeface="Arial"/>
              </a:rPr>
              <a:t>P</a:t>
            </a:r>
            <a:r>
              <a:rPr lang="en-US" sz="2000" b="0" i="0" u="none" strike="noStrike" dirty="0">
                <a:solidFill>
                  <a:srgbClr val="000000"/>
                </a:solidFill>
                <a:latin typeface="Arial"/>
                <a:ea typeface="Arial"/>
                <a:cs typeface="Arial"/>
                <a:sym typeface="Arial"/>
              </a:rPr>
              <a:t>rimary healthcare facilities (2) do not receive funds (3) directly from the district or central level, instead receive resources in-kind from districts, upon placing an order with the district level. </a:t>
            </a:r>
            <a:endParaRPr dirty="0"/>
          </a:p>
          <a:p>
            <a:pPr marL="228600" lvl="0" indent="-228600" algn="just" rtl="0">
              <a:lnSpc>
                <a:spcPct val="90000"/>
              </a:lnSpc>
              <a:spcBef>
                <a:spcPts val="1000"/>
              </a:spcBef>
              <a:spcAft>
                <a:spcPts val="0"/>
              </a:spcAft>
              <a:buClr>
                <a:srgbClr val="000000"/>
              </a:buClr>
              <a:buSzPts val="2000"/>
              <a:buChar char="•"/>
            </a:pPr>
            <a:r>
              <a:rPr lang="en-US" sz="2000" b="0" i="0" u="none" strike="noStrike" dirty="0">
                <a:solidFill>
                  <a:srgbClr val="000000"/>
                </a:solidFill>
                <a:latin typeface="Arial"/>
                <a:ea typeface="Arial"/>
                <a:cs typeface="Arial"/>
                <a:sym typeface="Arial"/>
              </a:rPr>
              <a:t>The current arrangement limits the autonomy of facilities to plan and forecast their needs, budget, execute funding, and monitor expenditures.</a:t>
            </a:r>
            <a:endParaRPr dirty="0"/>
          </a:p>
        </p:txBody>
      </p:sp>
      <p:pic>
        <p:nvPicPr>
          <p:cNvPr id="429" name="Google Shape;429;p23"/>
          <p:cNvPicPr preferRelativeResize="0"/>
          <p:nvPr/>
        </p:nvPicPr>
        <p:blipFill rotWithShape="1">
          <a:blip r:embed="rId3">
            <a:alphaModFix/>
          </a:blip>
          <a:srcRect b="21433"/>
          <a:stretch/>
        </p:blipFill>
        <p:spPr>
          <a:xfrm>
            <a:off x="6566335" y="-1756"/>
            <a:ext cx="5612525" cy="6859756"/>
          </a:xfrm>
          <a:prstGeom prst="rect">
            <a:avLst/>
          </a:prstGeom>
          <a:noFill/>
          <a:ln>
            <a:noFill/>
          </a:ln>
        </p:spPr>
      </p:pic>
      <p:sp>
        <p:nvSpPr>
          <p:cNvPr id="430" name="Google Shape;430;p23"/>
          <p:cNvSpPr txBox="1"/>
          <p:nvPr/>
        </p:nvSpPr>
        <p:spPr>
          <a:xfrm flipH="1">
            <a:off x="285599" y="4539794"/>
            <a:ext cx="6115200" cy="1754400"/>
          </a:xfrm>
          <a:prstGeom prst="rect">
            <a:avLst/>
          </a:prstGeom>
          <a:noFill/>
          <a:ln>
            <a:noFill/>
          </a:ln>
        </p:spPr>
        <p:txBody>
          <a:bodyPr spcFirstLastPara="1" wrap="square" lIns="91425" tIns="45700" rIns="91425" bIns="45700" anchor="t" anchorCtr="0">
            <a:spAutoFit/>
          </a:bodyPr>
          <a:lstStyle/>
          <a:p>
            <a:pPr marL="514350" marR="0" lvl="0" indent="-514350" algn="l" rtl="0">
              <a:lnSpc>
                <a:spcPct val="160000"/>
              </a:lnSpc>
              <a:spcBef>
                <a:spcPts val="0"/>
              </a:spcBef>
              <a:spcAft>
                <a:spcPts val="0"/>
              </a:spcAft>
              <a:buClr>
                <a:schemeClr val="dk2"/>
              </a:buClr>
              <a:buSzPts val="1000"/>
              <a:buFont typeface="Arial"/>
              <a:buAutoNum type="arabicParenBoth"/>
            </a:pPr>
            <a:r>
              <a:rPr lang="en-US" sz="1000" b="0" i="0" u="none" strike="noStrike" cap="none">
                <a:solidFill>
                  <a:srgbClr val="000000"/>
                </a:solidFill>
                <a:latin typeface="Arial"/>
                <a:ea typeface="Arial"/>
                <a:cs typeface="Arial"/>
                <a:sym typeface="Arial"/>
              </a:rPr>
              <a:t>The relevance and significance of the problem was validated through engagements held by the team with 3 District Health Officers (DHOs). There is no proper documentation or record keeping at the district or facility level on the size of in-kind or cash support given to facilities</a:t>
            </a:r>
            <a:endParaRPr/>
          </a:p>
          <a:p>
            <a:pPr marL="514350" marR="0" lvl="0" indent="-514350" algn="l" rtl="0">
              <a:lnSpc>
                <a:spcPct val="160000"/>
              </a:lnSpc>
              <a:spcBef>
                <a:spcPts val="0"/>
              </a:spcBef>
              <a:spcAft>
                <a:spcPts val="0"/>
              </a:spcAft>
              <a:buClr>
                <a:schemeClr val="dk2"/>
              </a:buClr>
              <a:buSzPts val="1000"/>
              <a:buFont typeface="Arial"/>
              <a:buAutoNum type="arabicParenBoth"/>
            </a:pPr>
            <a:r>
              <a:rPr lang="en-US" sz="1000" b="0" i="0" u="none" strike="noStrike" cap="none">
                <a:solidFill>
                  <a:srgbClr val="000000"/>
                </a:solidFill>
                <a:latin typeface="Arial"/>
                <a:ea typeface="Arial"/>
                <a:cs typeface="Arial"/>
                <a:sym typeface="Arial"/>
              </a:rPr>
              <a:t>The facilities of primary focus are health centers</a:t>
            </a:r>
            <a:endParaRPr/>
          </a:p>
          <a:p>
            <a:pPr marL="514350" marR="0" lvl="0" indent="-514350" algn="l" rtl="0">
              <a:lnSpc>
                <a:spcPct val="160000"/>
              </a:lnSpc>
              <a:spcBef>
                <a:spcPts val="0"/>
              </a:spcBef>
              <a:spcAft>
                <a:spcPts val="0"/>
              </a:spcAft>
              <a:buClr>
                <a:schemeClr val="dk2"/>
              </a:buClr>
              <a:buSzPts val="1000"/>
              <a:buFont typeface="Arial"/>
              <a:buAutoNum type="arabicParenBoth"/>
            </a:pPr>
            <a:r>
              <a:rPr lang="en-US" sz="1000" b="0" i="0" u="none" strike="noStrike" cap="none">
                <a:solidFill>
                  <a:srgbClr val="000000"/>
                </a:solidFill>
                <a:latin typeface="Arial"/>
                <a:ea typeface="Arial"/>
                <a:cs typeface="Arial"/>
                <a:sym typeface="Arial"/>
              </a:rPr>
              <a:t>This assignment primarily focuses on other recurrent transactions (ORT) funds to districts and does not include funding for drugs and personnel emoluments (PE) </a:t>
            </a:r>
            <a:endParaRPr/>
          </a:p>
          <a:p>
            <a:pPr marL="228600" marR="0" lvl="0" indent="-152400" algn="l" rtl="0">
              <a:spcBef>
                <a:spcPts val="0"/>
              </a:spcBef>
              <a:spcAft>
                <a:spcPts val="0"/>
              </a:spcAft>
              <a:buClr>
                <a:schemeClr val="lt1"/>
              </a:buClr>
              <a:buSzPts val="12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37"/>
          <p:cNvPicPr preferRelativeResize="0"/>
          <p:nvPr/>
        </p:nvPicPr>
        <p:blipFill rotWithShape="1">
          <a:blip r:embed="rId3">
            <a:alphaModFix/>
          </a:blip>
          <a:srcRect r="7535"/>
          <a:stretch/>
        </p:blipFill>
        <p:spPr>
          <a:xfrm>
            <a:off x="-1" y="0"/>
            <a:ext cx="12198096" cy="6872353"/>
          </a:xfrm>
          <a:prstGeom prst="rect">
            <a:avLst/>
          </a:prstGeom>
          <a:noFill/>
          <a:ln>
            <a:noFill/>
          </a:ln>
        </p:spPr>
      </p:pic>
      <p:sp>
        <p:nvSpPr>
          <p:cNvPr id="605" name="Google Shape;605;p37"/>
          <p:cNvSpPr txBox="1"/>
          <p:nvPr/>
        </p:nvSpPr>
        <p:spPr>
          <a:xfrm>
            <a:off x="8043651" y="2040945"/>
            <a:ext cx="4154400" cy="2611500"/>
          </a:xfrm>
          <a:prstGeom prst="rect">
            <a:avLst/>
          </a:prstGeom>
          <a:noFill/>
          <a:ln>
            <a:noFill/>
          </a:ln>
        </p:spPr>
        <p:txBody>
          <a:bodyPr spcFirstLastPara="1" wrap="square" lIns="91425" tIns="45700" rIns="91425" bIns="45700" anchor="ctr" anchorCtr="0">
            <a:normAutofit/>
          </a:bodyPr>
          <a:lstStyle/>
          <a:p>
            <a:pPr marL="0" marR="0" lvl="0" indent="0" algn="r" rtl="0">
              <a:lnSpc>
                <a:spcPct val="100000"/>
              </a:lnSpc>
              <a:spcBef>
                <a:spcPts val="0"/>
              </a:spcBef>
              <a:spcAft>
                <a:spcPts val="0"/>
              </a:spcAft>
              <a:buClr>
                <a:srgbClr val="FFFFFF"/>
              </a:buClr>
              <a:buSzPts val="5400"/>
              <a:buFont typeface="Arial"/>
              <a:buNone/>
            </a:pPr>
            <a:r>
              <a:rPr lang="en-US" sz="5400" b="1" i="0" u="none" strike="noStrike" cap="none">
                <a:solidFill>
                  <a:srgbClr val="FFFFFF"/>
                </a:solidFill>
                <a:latin typeface="Arial"/>
                <a:ea typeface="Arial"/>
                <a:cs typeface="Arial"/>
                <a:sym typeface="Arial"/>
              </a:rPr>
              <a:t>Thank you. </a:t>
            </a:r>
            <a:endParaRPr/>
          </a:p>
          <a:p>
            <a:pPr marL="0" marR="0" lvl="0" indent="0" algn="r" rtl="0">
              <a:lnSpc>
                <a:spcPct val="100000"/>
              </a:lnSpc>
              <a:spcBef>
                <a:spcPts val="0"/>
              </a:spcBef>
              <a:spcAft>
                <a:spcPts val="0"/>
              </a:spcAft>
              <a:buClr>
                <a:srgbClr val="FFFFFF"/>
              </a:buClr>
              <a:buSzPts val="5400"/>
              <a:buFont typeface="Arial"/>
              <a:buNone/>
            </a:pPr>
            <a:r>
              <a:rPr lang="en-US" sz="5400" b="1" i="0" u="none" strike="noStrike" cap="none">
                <a:solidFill>
                  <a:srgbClr val="FFFFFF"/>
                </a:solidFill>
                <a:latin typeface="Arial"/>
                <a:ea typeface="Arial"/>
                <a:cs typeface="Arial"/>
                <a:sym typeface="Arial"/>
              </a:rPr>
              <a:t>Reflections.</a:t>
            </a:r>
            <a:endParaRPr/>
          </a:p>
        </p:txBody>
      </p:sp>
      <p:sp>
        <p:nvSpPr>
          <p:cNvPr id="606" name="Google Shape;606;p37"/>
          <p:cNvSpPr txBox="1"/>
          <p:nvPr/>
        </p:nvSpPr>
        <p:spPr>
          <a:xfrm rot="-5400000">
            <a:off x="-971615" y="4628102"/>
            <a:ext cx="23241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Arial"/>
              <a:buNone/>
            </a:pPr>
            <a:r>
              <a:rPr lang="en-US" sz="900" b="0" i="0" u="none" strike="noStrike" cap="none">
                <a:solidFill>
                  <a:srgbClr val="FFFFFF"/>
                </a:solidFill>
                <a:latin typeface="Arial"/>
                <a:ea typeface="Arial"/>
                <a:cs typeface="Arial"/>
                <a:sym typeface="Arial"/>
              </a:rPr>
              <a:t>© UNICEF/UN01234567/Photographer</a:t>
            </a:r>
            <a:endParaRPr/>
          </a:p>
        </p:txBody>
      </p:sp>
      <p:pic>
        <p:nvPicPr>
          <p:cNvPr id="607" name="Google Shape;607;p37"/>
          <p:cNvPicPr preferRelativeResize="0"/>
          <p:nvPr/>
        </p:nvPicPr>
        <p:blipFill rotWithShape="1">
          <a:blip r:embed="rId4">
            <a:alphaModFix/>
          </a:blip>
          <a:srcRect/>
          <a:stretch/>
        </p:blipFill>
        <p:spPr>
          <a:xfrm>
            <a:off x="10543619" y="293"/>
            <a:ext cx="1645920" cy="16459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5"/>
        <p:cNvGrpSpPr/>
        <p:nvPr/>
      </p:nvGrpSpPr>
      <p:grpSpPr>
        <a:xfrm>
          <a:off x="0" y="0"/>
          <a:ext cx="0" cy="0"/>
          <a:chOff x="0" y="0"/>
          <a:chExt cx="0" cy="0"/>
        </a:xfrm>
      </p:grpSpPr>
      <p:sp>
        <p:nvSpPr>
          <p:cNvPr id="536" name="Google Shape;536;p36"/>
          <p:cNvSpPr txBox="1">
            <a:spLocks noGrp="1"/>
          </p:cNvSpPr>
          <p:nvPr>
            <p:ph type="title"/>
          </p:nvPr>
        </p:nvSpPr>
        <p:spPr>
          <a:xfrm>
            <a:off x="772111" y="201640"/>
            <a:ext cx="11340000" cy="54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B0F0"/>
              </a:buClr>
              <a:buSzPct val="100000"/>
              <a:buFont typeface="Arial"/>
              <a:buNone/>
            </a:pPr>
            <a:r>
              <a:rPr lang="en-US" b="1">
                <a:solidFill>
                  <a:srgbClr val="00B0F0"/>
                </a:solidFill>
              </a:rPr>
              <a:t>Progress since the Framing Workshop</a:t>
            </a:r>
            <a:endParaRPr/>
          </a:p>
        </p:txBody>
      </p:sp>
      <p:grpSp>
        <p:nvGrpSpPr>
          <p:cNvPr id="537" name="Google Shape;537;p36" title="Timeline"/>
          <p:cNvGrpSpPr/>
          <p:nvPr/>
        </p:nvGrpSpPr>
        <p:grpSpPr>
          <a:xfrm>
            <a:off x="474877" y="3333597"/>
            <a:ext cx="11214600" cy="165600"/>
            <a:chOff x="418011" y="3346265"/>
            <a:chExt cx="11214600" cy="165600"/>
          </a:xfrm>
        </p:grpSpPr>
        <p:cxnSp>
          <p:nvCxnSpPr>
            <p:cNvPr id="538" name="Google Shape;538;p36"/>
            <p:cNvCxnSpPr/>
            <p:nvPr/>
          </p:nvCxnSpPr>
          <p:spPr>
            <a:xfrm>
              <a:off x="418011" y="3429000"/>
              <a:ext cx="11214600" cy="0"/>
            </a:xfrm>
            <a:prstGeom prst="straightConnector1">
              <a:avLst/>
            </a:prstGeom>
            <a:noFill/>
            <a:ln w="9525" cap="flat" cmpd="sng">
              <a:solidFill>
                <a:schemeClr val="dk1"/>
              </a:solidFill>
              <a:prstDash val="solid"/>
              <a:miter lim="800000"/>
              <a:headEnd type="none" w="sm" len="sm"/>
              <a:tailEnd type="triangle" w="med" len="med"/>
            </a:ln>
          </p:spPr>
        </p:cxnSp>
        <p:cxnSp>
          <p:nvCxnSpPr>
            <p:cNvPr id="539" name="Google Shape;539;p36"/>
            <p:cNvCxnSpPr/>
            <p:nvPr/>
          </p:nvCxnSpPr>
          <p:spPr>
            <a:xfrm>
              <a:off x="1067476"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0" name="Google Shape;540;p36"/>
            <p:cNvCxnSpPr/>
            <p:nvPr/>
          </p:nvCxnSpPr>
          <p:spPr>
            <a:xfrm>
              <a:off x="1714868"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1" name="Google Shape;541;p36"/>
            <p:cNvCxnSpPr/>
            <p:nvPr/>
          </p:nvCxnSpPr>
          <p:spPr>
            <a:xfrm>
              <a:off x="2362260"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2" name="Google Shape;542;p36"/>
            <p:cNvCxnSpPr/>
            <p:nvPr/>
          </p:nvCxnSpPr>
          <p:spPr>
            <a:xfrm>
              <a:off x="3009652"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3" name="Google Shape;543;p36"/>
            <p:cNvCxnSpPr/>
            <p:nvPr/>
          </p:nvCxnSpPr>
          <p:spPr>
            <a:xfrm>
              <a:off x="3657044"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4" name="Google Shape;544;p36"/>
            <p:cNvCxnSpPr/>
            <p:nvPr/>
          </p:nvCxnSpPr>
          <p:spPr>
            <a:xfrm>
              <a:off x="4304436"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5" name="Google Shape;545;p36"/>
            <p:cNvCxnSpPr/>
            <p:nvPr/>
          </p:nvCxnSpPr>
          <p:spPr>
            <a:xfrm>
              <a:off x="4951828"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6" name="Google Shape;546;p36"/>
            <p:cNvCxnSpPr/>
            <p:nvPr/>
          </p:nvCxnSpPr>
          <p:spPr>
            <a:xfrm>
              <a:off x="5599220"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7" name="Google Shape;547;p36"/>
            <p:cNvCxnSpPr/>
            <p:nvPr/>
          </p:nvCxnSpPr>
          <p:spPr>
            <a:xfrm>
              <a:off x="6246612"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8" name="Google Shape;548;p36"/>
            <p:cNvCxnSpPr/>
            <p:nvPr/>
          </p:nvCxnSpPr>
          <p:spPr>
            <a:xfrm>
              <a:off x="6894004"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49" name="Google Shape;549;p36"/>
            <p:cNvCxnSpPr/>
            <p:nvPr/>
          </p:nvCxnSpPr>
          <p:spPr>
            <a:xfrm>
              <a:off x="7541396"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50" name="Google Shape;550;p36"/>
            <p:cNvCxnSpPr/>
            <p:nvPr/>
          </p:nvCxnSpPr>
          <p:spPr>
            <a:xfrm>
              <a:off x="8188788"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51" name="Google Shape;551;p36"/>
            <p:cNvCxnSpPr/>
            <p:nvPr/>
          </p:nvCxnSpPr>
          <p:spPr>
            <a:xfrm>
              <a:off x="8836180"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52" name="Google Shape;552;p36"/>
            <p:cNvCxnSpPr/>
            <p:nvPr/>
          </p:nvCxnSpPr>
          <p:spPr>
            <a:xfrm>
              <a:off x="9483572"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53" name="Google Shape;553;p36"/>
            <p:cNvCxnSpPr/>
            <p:nvPr/>
          </p:nvCxnSpPr>
          <p:spPr>
            <a:xfrm>
              <a:off x="10130964" y="3346265"/>
              <a:ext cx="0" cy="165600"/>
            </a:xfrm>
            <a:prstGeom prst="straightConnector1">
              <a:avLst/>
            </a:prstGeom>
            <a:noFill/>
            <a:ln w="9525" cap="flat" cmpd="sng">
              <a:solidFill>
                <a:schemeClr val="dk1"/>
              </a:solidFill>
              <a:prstDash val="dash"/>
              <a:miter lim="800000"/>
              <a:headEnd type="none" w="sm" len="sm"/>
              <a:tailEnd type="none" w="sm" len="sm"/>
            </a:ln>
          </p:spPr>
        </p:cxnSp>
        <p:cxnSp>
          <p:nvCxnSpPr>
            <p:cNvPr id="554" name="Google Shape;554;p36"/>
            <p:cNvCxnSpPr/>
            <p:nvPr/>
          </p:nvCxnSpPr>
          <p:spPr>
            <a:xfrm>
              <a:off x="10778356" y="3346265"/>
              <a:ext cx="0" cy="165600"/>
            </a:xfrm>
            <a:prstGeom prst="straightConnector1">
              <a:avLst/>
            </a:prstGeom>
            <a:noFill/>
            <a:ln w="9525" cap="flat" cmpd="sng">
              <a:solidFill>
                <a:schemeClr val="dk1"/>
              </a:solidFill>
              <a:prstDash val="dash"/>
              <a:miter lim="800000"/>
              <a:headEnd type="none" w="sm" len="sm"/>
              <a:tailEnd type="none" w="sm" len="sm"/>
            </a:ln>
          </p:spPr>
        </p:cxnSp>
      </p:grpSp>
      <p:sp>
        <p:nvSpPr>
          <p:cNvPr id="555" name="Google Shape;555;p36" title="Timeline Arrow"/>
          <p:cNvSpPr/>
          <p:nvPr/>
        </p:nvSpPr>
        <p:spPr>
          <a:xfrm>
            <a:off x="1089627" y="2768559"/>
            <a:ext cx="1329600" cy="651000"/>
          </a:xfrm>
          <a:prstGeom prst="uturnArrow">
            <a:avLst>
              <a:gd name="adj1" fmla="val 37244"/>
              <a:gd name="adj2" fmla="val 18622"/>
              <a:gd name="adj3" fmla="val 20252"/>
              <a:gd name="adj4" fmla="val 52602"/>
              <a:gd name="adj5" fmla="val 96832"/>
            </a:avLst>
          </a:pr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
        <p:nvSpPr>
          <p:cNvPr id="556" name="Google Shape;556;p36" title="Duration Text"/>
          <p:cNvSpPr txBox="1"/>
          <p:nvPr/>
        </p:nvSpPr>
        <p:spPr>
          <a:xfrm>
            <a:off x="1188501" y="2611071"/>
            <a:ext cx="1272300" cy="153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000"/>
              <a:buFont typeface="Trebuchet MS"/>
              <a:buNone/>
              <a:tabLst/>
              <a:defRPr/>
            </a:pPr>
            <a:r>
              <a:rPr kumimoji="0" lang="en-US" sz="1000" b="0" i="0" u="none" strike="noStrike" kern="0" cap="none" spc="0" normalizeH="0" baseline="0" noProof="0">
                <a:ln>
                  <a:noFill/>
                </a:ln>
                <a:solidFill>
                  <a:srgbClr val="3F3F3F"/>
                </a:solidFill>
                <a:effectLst/>
                <a:uLnTx/>
                <a:uFillTx/>
                <a:latin typeface="Trebuchet MS"/>
                <a:ea typeface="Trebuchet MS"/>
                <a:cs typeface="Trebuchet MS"/>
                <a:sym typeface="Trebuchet MS"/>
              </a:rPr>
              <a:t> February 2023</a:t>
            </a:r>
            <a:endParaRPr kumimoji="0" sz="1000" b="0" i="0" u="none" strike="noStrike" kern="0" cap="none" spc="0" normalizeH="0" baseline="0" noProof="0">
              <a:ln>
                <a:noFill/>
              </a:ln>
              <a:solidFill>
                <a:srgbClr val="3F3F3F"/>
              </a:solidFill>
              <a:effectLst/>
              <a:uLnTx/>
              <a:uFillTx/>
              <a:latin typeface="Trebuchet MS"/>
              <a:ea typeface="Trebuchet MS"/>
              <a:cs typeface="Trebuchet MS"/>
              <a:sym typeface="Trebuchet MS"/>
            </a:endParaRPr>
          </a:p>
        </p:txBody>
      </p:sp>
      <p:cxnSp>
        <p:nvCxnSpPr>
          <p:cNvPr id="557" name="Google Shape;557;p36" title="Connecter Line"/>
          <p:cNvCxnSpPr/>
          <p:nvPr/>
        </p:nvCxnSpPr>
        <p:spPr>
          <a:xfrm>
            <a:off x="1625033" y="2040453"/>
            <a:ext cx="0" cy="501900"/>
          </a:xfrm>
          <a:prstGeom prst="straightConnector1">
            <a:avLst/>
          </a:prstGeom>
          <a:noFill/>
          <a:ln w="9525" cap="flat" cmpd="sng">
            <a:solidFill>
              <a:schemeClr val="accent1"/>
            </a:solidFill>
            <a:prstDash val="solid"/>
            <a:miter lim="800000"/>
            <a:headEnd type="oval" w="med" len="med"/>
            <a:tailEnd type="oval" w="med" len="med"/>
          </a:ln>
        </p:spPr>
      </p:cxnSp>
      <p:grpSp>
        <p:nvGrpSpPr>
          <p:cNvPr id="558" name="Google Shape;558;p36" title="Item Text"/>
          <p:cNvGrpSpPr/>
          <p:nvPr/>
        </p:nvGrpSpPr>
        <p:grpSpPr>
          <a:xfrm>
            <a:off x="379002" y="879847"/>
            <a:ext cx="3164398" cy="981711"/>
            <a:chOff x="605757" y="1272197"/>
            <a:chExt cx="3164398" cy="981711"/>
          </a:xfrm>
        </p:grpSpPr>
        <p:sp>
          <p:nvSpPr>
            <p:cNvPr id="559" name="Google Shape;559;p36"/>
            <p:cNvSpPr txBox="1"/>
            <p:nvPr/>
          </p:nvSpPr>
          <p:spPr>
            <a:xfrm>
              <a:off x="605757" y="1272197"/>
              <a:ext cx="2735700" cy="276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E1BC69"/>
                </a:buClr>
                <a:buSzPts val="1800"/>
                <a:buFont typeface="Arial"/>
                <a:buNone/>
                <a:tabLst/>
                <a:defRPr/>
              </a:pPr>
              <a:r>
                <a:rPr kumimoji="0" lang="en-US" sz="1800" b="1" i="0" u="none" strike="noStrike" kern="0" cap="none" spc="0" normalizeH="0" baseline="0" noProof="0">
                  <a:ln>
                    <a:noFill/>
                  </a:ln>
                  <a:solidFill>
                    <a:srgbClr val="E1BC69"/>
                  </a:solidFill>
                  <a:effectLst/>
                  <a:uLnTx/>
                  <a:uFillTx/>
                  <a:latin typeface="Arial"/>
                  <a:ea typeface="Arial"/>
                  <a:cs typeface="Arial"/>
                  <a:sym typeface="Arial"/>
                </a:rPr>
                <a:t>    2. Framing Workshop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6"/>
            <p:cNvSpPr txBox="1"/>
            <p:nvPr/>
          </p:nvSpPr>
          <p:spPr>
            <a:xfrm>
              <a:off x="1225855" y="1576808"/>
              <a:ext cx="2544300" cy="677100"/>
            </a:xfrm>
            <a:prstGeom prst="rect">
              <a:avLst/>
            </a:prstGeom>
            <a:noFill/>
            <a:ln>
              <a:noFill/>
            </a:ln>
          </p:spPr>
          <p:txBody>
            <a:bodyPr spcFirstLastPara="1" wrap="square" lIns="0" tIns="0" rIns="0" bIns="0" anchor="t" anchorCtr="0">
              <a:spAutoFit/>
            </a:bodyPr>
            <a:lstStyle/>
            <a:p>
              <a:pPr marL="171450" marR="0" lvl="0" indent="-146050" algn="l" defTabSz="914400" rtl="0" eaLnBrk="1" fontAlgn="auto" latinLnBrk="0" hangingPunct="1">
                <a:lnSpc>
                  <a:spcPct val="100000"/>
                </a:lnSpc>
                <a:spcBef>
                  <a:spcPts val="0"/>
                </a:spcBef>
                <a:spcAft>
                  <a:spcPts val="0"/>
                </a:spcAft>
                <a:buClr>
                  <a:prstClr val="white"/>
                </a:buClr>
                <a:buSzPts val="400"/>
                <a:buFont typeface="Arial"/>
                <a:buNone/>
                <a:tabLst/>
                <a:defRPr/>
              </a:pPr>
              <a:endParaRPr kumimoji="0" sz="400" b="0" i="0" u="none" strike="noStrike" kern="0" cap="none" spc="0" normalizeH="0" baseline="0" noProof="0">
                <a:ln>
                  <a:noFill/>
                </a:ln>
                <a:solidFill>
                  <a:srgbClr val="3F3F3F"/>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Refined our problem statement and identified ideas for action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Greater awareness of the Malawi Team of the PDIA </a:t>
              </a:r>
              <a:endParaRPr kumimoji="0" sz="1000" b="0" i="0" u="none" strike="noStrike" kern="0" cap="none" spc="0" normalizeH="0" baseline="0" noProof="0">
                <a:ln>
                  <a:noFill/>
                </a:ln>
                <a:solidFill>
                  <a:srgbClr val="3F3F3F"/>
                </a:solidFill>
                <a:effectLst/>
                <a:uLnTx/>
                <a:uFillTx/>
                <a:latin typeface="Arial"/>
                <a:ea typeface="Arial"/>
                <a:cs typeface="Arial"/>
                <a:sym typeface="Arial"/>
              </a:endParaRPr>
            </a:p>
          </p:txBody>
        </p:sp>
      </p:grpSp>
      <p:sp>
        <p:nvSpPr>
          <p:cNvPr id="561" name="Google Shape;561;p36" title="Timeline Arrow"/>
          <p:cNvSpPr/>
          <p:nvPr/>
        </p:nvSpPr>
        <p:spPr>
          <a:xfrm rot="10800000" flipH="1">
            <a:off x="2204181" y="3456654"/>
            <a:ext cx="1650300" cy="483600"/>
          </a:xfrm>
          <a:prstGeom prst="uturnArrow">
            <a:avLst>
              <a:gd name="adj1" fmla="val 37244"/>
              <a:gd name="adj2" fmla="val 18622"/>
              <a:gd name="adj3" fmla="val 20252"/>
              <a:gd name="adj4" fmla="val 52602"/>
              <a:gd name="adj5" fmla="val 96832"/>
            </a:avLst>
          </a:pr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
        <p:nvSpPr>
          <p:cNvPr id="562" name="Google Shape;562;p36" title="Duration Text"/>
          <p:cNvSpPr txBox="1"/>
          <p:nvPr/>
        </p:nvSpPr>
        <p:spPr>
          <a:xfrm>
            <a:off x="2205140" y="4069897"/>
            <a:ext cx="1272300" cy="153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000"/>
              <a:buFont typeface="Trebuchet MS"/>
              <a:buNone/>
              <a:tabLst/>
              <a:defRPr/>
            </a:pPr>
            <a:r>
              <a:rPr kumimoji="0" lang="en-US" sz="1000" b="0" i="0" u="none" strike="noStrike" kern="0" cap="none" spc="0" normalizeH="0" baseline="0" noProof="0">
                <a:ln>
                  <a:noFill/>
                </a:ln>
                <a:solidFill>
                  <a:srgbClr val="3F3F3F"/>
                </a:solidFill>
                <a:effectLst/>
                <a:uLnTx/>
                <a:uFillTx/>
                <a:latin typeface="Trebuchet MS"/>
                <a:ea typeface="Trebuchet MS"/>
                <a:cs typeface="Trebuchet MS"/>
                <a:sym typeface="Trebuchet MS"/>
              </a:rPr>
              <a:t>Mid-March 2023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63" name="Google Shape;563;p36" title="Connecter Line"/>
          <p:cNvCxnSpPr/>
          <p:nvPr/>
        </p:nvCxnSpPr>
        <p:spPr>
          <a:xfrm>
            <a:off x="2672461" y="4336223"/>
            <a:ext cx="0" cy="261300"/>
          </a:xfrm>
          <a:prstGeom prst="straightConnector1">
            <a:avLst/>
          </a:prstGeom>
          <a:noFill/>
          <a:ln w="9525" cap="flat" cmpd="sng">
            <a:solidFill>
              <a:schemeClr val="accent1"/>
            </a:solidFill>
            <a:prstDash val="solid"/>
            <a:miter lim="800000"/>
            <a:headEnd type="oval" w="med" len="med"/>
            <a:tailEnd type="oval" w="med" len="med"/>
          </a:ln>
        </p:spPr>
      </p:cxnSp>
      <p:grpSp>
        <p:nvGrpSpPr>
          <p:cNvPr id="564" name="Google Shape;564;p36" title="Item Text"/>
          <p:cNvGrpSpPr/>
          <p:nvPr/>
        </p:nvGrpSpPr>
        <p:grpSpPr>
          <a:xfrm>
            <a:off x="1461388" y="4765671"/>
            <a:ext cx="2350028" cy="1584244"/>
            <a:chOff x="2128111" y="4930774"/>
            <a:chExt cx="2350028" cy="645182"/>
          </a:xfrm>
        </p:grpSpPr>
        <p:sp>
          <p:nvSpPr>
            <p:cNvPr id="565" name="Google Shape;565;p36"/>
            <p:cNvSpPr txBox="1"/>
            <p:nvPr/>
          </p:nvSpPr>
          <p:spPr>
            <a:xfrm>
              <a:off x="2128111" y="4930774"/>
              <a:ext cx="2262900" cy="225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E1BC69"/>
                </a:buClr>
                <a:buSzPts val="1800"/>
                <a:buFont typeface="Arial"/>
                <a:buNone/>
                <a:tabLst/>
                <a:defRPr/>
              </a:pPr>
              <a:r>
                <a:rPr kumimoji="0" lang="en-US" sz="1800" b="1" i="0" u="none" strike="noStrike" kern="0" cap="none" spc="0" normalizeH="0" baseline="0" noProof="0">
                  <a:ln>
                    <a:noFill/>
                  </a:ln>
                  <a:solidFill>
                    <a:srgbClr val="E1BC69"/>
                  </a:solidFill>
                  <a:effectLst/>
                  <a:uLnTx/>
                  <a:uFillTx/>
                  <a:latin typeface="Arial"/>
                  <a:ea typeface="Arial"/>
                  <a:cs typeface="Arial"/>
                  <a:sym typeface="Arial"/>
                </a:rPr>
                <a:t>3. Scoping Mission to Lilongwe DHO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6"/>
            <p:cNvSpPr txBox="1"/>
            <p:nvPr/>
          </p:nvSpPr>
          <p:spPr>
            <a:xfrm>
              <a:off x="2392839" y="5200056"/>
              <a:ext cx="2085300" cy="3759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3F3F3F"/>
                </a:buClr>
                <a:buSzPts val="1000"/>
                <a:buFont typeface="Arial"/>
                <a:buNone/>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Conducted a scoping mission to Lilongwe District Health Officer, to gather more information and evidence to substantiate the relevance of the problem statement and its importance</a:t>
              </a:r>
              <a:endParaRPr kumimoji="0" sz="1000" b="0" i="0" u="none" strike="noStrike" kern="0" cap="none" spc="0" normalizeH="0" baseline="0" noProof="0">
                <a:ln>
                  <a:noFill/>
                </a:ln>
                <a:solidFill>
                  <a:srgbClr val="3F3F3F"/>
                </a:solidFill>
                <a:effectLst/>
                <a:uLnTx/>
                <a:uFillTx/>
                <a:latin typeface="Arial"/>
                <a:ea typeface="Arial"/>
                <a:cs typeface="Arial"/>
                <a:sym typeface="Arial"/>
              </a:endParaRPr>
            </a:p>
          </p:txBody>
        </p:sp>
      </p:grpSp>
      <p:sp>
        <p:nvSpPr>
          <p:cNvPr id="567" name="Google Shape;567;p36" title="Timeline Arrow"/>
          <p:cNvSpPr/>
          <p:nvPr/>
        </p:nvSpPr>
        <p:spPr>
          <a:xfrm rot="10800000" flipH="1">
            <a:off x="4253549" y="3448757"/>
            <a:ext cx="1483200" cy="580500"/>
          </a:xfrm>
          <a:prstGeom prst="uturnArrow">
            <a:avLst>
              <a:gd name="adj1" fmla="val 27292"/>
              <a:gd name="adj2" fmla="val 13691"/>
              <a:gd name="adj3" fmla="val 20519"/>
              <a:gd name="adj4" fmla="val 48029"/>
              <a:gd name="adj5" fmla="val 96832"/>
            </a:avLst>
          </a:prstGeom>
          <a:solidFill>
            <a:srgbClr val="E1BC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
        <p:nvSpPr>
          <p:cNvPr id="568" name="Google Shape;568;p36" title="Timeline Arrow"/>
          <p:cNvSpPr/>
          <p:nvPr/>
        </p:nvSpPr>
        <p:spPr>
          <a:xfrm>
            <a:off x="4163884" y="2751659"/>
            <a:ext cx="3351000" cy="623400"/>
          </a:xfrm>
          <a:prstGeom prst="uturnArrow">
            <a:avLst>
              <a:gd name="adj1" fmla="val 37244"/>
              <a:gd name="adj2" fmla="val 18622"/>
              <a:gd name="adj3" fmla="val 20252"/>
              <a:gd name="adj4" fmla="val 52602"/>
              <a:gd name="adj5" fmla="val 100000"/>
            </a:avLst>
          </a:pr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
        <p:nvSpPr>
          <p:cNvPr id="569" name="Google Shape;569;p36" title="Duration Text"/>
          <p:cNvSpPr txBox="1"/>
          <p:nvPr/>
        </p:nvSpPr>
        <p:spPr>
          <a:xfrm>
            <a:off x="5100631" y="2578508"/>
            <a:ext cx="1272300" cy="153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000"/>
              <a:buFont typeface="Trebuchet MS"/>
              <a:buNone/>
              <a:tabLst/>
              <a:defRPr/>
            </a:pPr>
            <a:r>
              <a:rPr kumimoji="0" lang="en-US" sz="1000" b="0" i="0" u="none" strike="noStrike" kern="0" cap="none" spc="0" normalizeH="0" baseline="0" noProof="0">
                <a:ln>
                  <a:noFill/>
                </a:ln>
                <a:solidFill>
                  <a:srgbClr val="3F3F3F"/>
                </a:solidFill>
                <a:effectLst/>
                <a:uLnTx/>
                <a:uFillTx/>
                <a:latin typeface="Trebuchet MS"/>
                <a:ea typeface="Trebuchet MS"/>
                <a:cs typeface="Trebuchet MS"/>
                <a:sym typeface="Trebuchet MS"/>
              </a:rPr>
              <a:t>27-28 March 2023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570" name="Google Shape;570;p36" title="Connecter Line"/>
          <p:cNvCxnSpPr/>
          <p:nvPr/>
        </p:nvCxnSpPr>
        <p:spPr>
          <a:xfrm>
            <a:off x="5185644" y="2467849"/>
            <a:ext cx="0" cy="434100"/>
          </a:xfrm>
          <a:prstGeom prst="straightConnector1">
            <a:avLst/>
          </a:prstGeom>
          <a:noFill/>
          <a:ln w="9525" cap="flat" cmpd="sng">
            <a:solidFill>
              <a:schemeClr val="accent1"/>
            </a:solidFill>
            <a:prstDash val="solid"/>
            <a:miter lim="800000"/>
            <a:headEnd type="oval" w="med" len="med"/>
            <a:tailEnd type="oval" w="med" len="med"/>
          </a:ln>
        </p:spPr>
      </p:cxnSp>
      <p:grpSp>
        <p:nvGrpSpPr>
          <p:cNvPr id="571" name="Google Shape;571;p36" title="Item Text"/>
          <p:cNvGrpSpPr/>
          <p:nvPr/>
        </p:nvGrpSpPr>
        <p:grpSpPr>
          <a:xfrm>
            <a:off x="4264454" y="806932"/>
            <a:ext cx="3422124" cy="1814543"/>
            <a:chOff x="5102954" y="1303454"/>
            <a:chExt cx="2644200" cy="1814543"/>
          </a:xfrm>
        </p:grpSpPr>
        <p:sp>
          <p:nvSpPr>
            <p:cNvPr id="572" name="Google Shape;572;p36"/>
            <p:cNvSpPr txBox="1"/>
            <p:nvPr/>
          </p:nvSpPr>
          <p:spPr>
            <a:xfrm>
              <a:off x="5102954" y="1303454"/>
              <a:ext cx="2644200" cy="2463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E1BC69"/>
                </a:buClr>
                <a:buSzPts val="1600"/>
                <a:buFont typeface="Arial"/>
                <a:buNone/>
                <a:tabLst/>
                <a:defRPr/>
              </a:pPr>
              <a:r>
                <a:rPr kumimoji="0" lang="en-US" sz="1600" b="1" i="0" u="none" strike="noStrike" kern="0" cap="none" spc="0" normalizeH="0" baseline="0" noProof="0">
                  <a:ln>
                    <a:noFill/>
                  </a:ln>
                  <a:solidFill>
                    <a:srgbClr val="E1BC69"/>
                  </a:solidFill>
                  <a:effectLst/>
                  <a:uLnTx/>
                  <a:uFillTx/>
                  <a:latin typeface="Arial"/>
                  <a:ea typeface="Arial"/>
                  <a:cs typeface="Arial"/>
                  <a:sym typeface="Arial"/>
                </a:rPr>
                <a:t>4. Regional PHC Financing Forum</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6"/>
            <p:cNvSpPr txBox="1"/>
            <p:nvPr/>
          </p:nvSpPr>
          <p:spPr>
            <a:xfrm>
              <a:off x="5256680" y="1578997"/>
              <a:ext cx="2046300" cy="1539000"/>
            </a:xfrm>
            <a:prstGeom prst="rect">
              <a:avLst/>
            </a:prstGeom>
            <a:noFill/>
            <a:ln>
              <a:noFill/>
            </a:ln>
          </p:spPr>
          <p:txBody>
            <a:bodyPr spcFirstLastPara="1" wrap="square" lIns="0" tIns="0" rIns="0" bIns="0" anchor="t" anchorCtr="0">
              <a:spAutoFit/>
            </a:bodyPr>
            <a:lstStyle/>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2 of the Team Members attended a Regional PHC Financing Forum which discussed Malawi’s PFM challenge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Learning Points from Regional Peers (Uganda and Tanzania)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Helped to contextualize the identified PFM challenge and suggested ideas in the framework of PHC Financing Reforms being pursued by Malawi</a:t>
              </a:r>
              <a:endParaRPr kumimoji="0" sz="1000" b="0" i="0" u="none" strike="noStrike" kern="0" cap="none" spc="0" normalizeH="0" baseline="0" noProof="0">
                <a:ln>
                  <a:noFill/>
                </a:ln>
                <a:solidFill>
                  <a:srgbClr val="3F3F3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prstClr val="white"/>
                </a:buClr>
                <a:buSzPts val="1000"/>
                <a:buFont typeface="Arial"/>
                <a:buNone/>
                <a:tabLst/>
                <a:defRPr/>
              </a:pPr>
              <a:endParaRPr kumimoji="0" sz="1000" b="0" i="0" u="none" strike="noStrike" kern="0" cap="none" spc="0" normalizeH="0" baseline="0" noProof="0">
                <a:ln>
                  <a:noFill/>
                </a:ln>
                <a:solidFill>
                  <a:srgbClr val="3F3F3F"/>
                </a:solidFill>
                <a:effectLst/>
                <a:uLnTx/>
                <a:uFillTx/>
                <a:latin typeface="Arial"/>
                <a:ea typeface="Arial"/>
                <a:cs typeface="Arial"/>
                <a:sym typeface="Arial"/>
              </a:endParaRPr>
            </a:p>
          </p:txBody>
        </p:sp>
      </p:grpSp>
      <p:sp>
        <p:nvSpPr>
          <p:cNvPr id="574" name="Google Shape;574;p36" title="Duration Text"/>
          <p:cNvSpPr txBox="1"/>
          <p:nvPr/>
        </p:nvSpPr>
        <p:spPr>
          <a:xfrm>
            <a:off x="10142155" y="2608013"/>
            <a:ext cx="1272300" cy="153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000"/>
              <a:buFont typeface="Trebuchet MS"/>
              <a:buNone/>
              <a:tabLst/>
              <a:defRPr/>
            </a:pPr>
            <a:r>
              <a:rPr kumimoji="0" lang="en-US" sz="1000" b="0" i="0" u="none" strike="noStrike" kern="0" cap="none" spc="0" normalizeH="0" baseline="0" noProof="0">
                <a:ln>
                  <a:noFill/>
                </a:ln>
                <a:solidFill>
                  <a:srgbClr val="3F3F3F"/>
                </a:solidFill>
                <a:effectLst/>
                <a:uLnTx/>
                <a:uFillTx/>
                <a:latin typeface="Trebuchet MS"/>
                <a:ea typeface="Trebuchet MS"/>
                <a:cs typeface="Trebuchet MS"/>
                <a:sym typeface="Trebuchet MS"/>
              </a:rPr>
              <a:t>July 2023+ 🡪 </a:t>
            </a:r>
            <a:endParaRPr kumimoji="0" sz="1000" b="0" i="0" u="none" strike="noStrike" kern="0" cap="none" spc="0" normalizeH="0" baseline="0" noProof="0">
              <a:ln>
                <a:noFill/>
              </a:ln>
              <a:solidFill>
                <a:srgbClr val="3F3F3F"/>
              </a:solidFill>
              <a:effectLst/>
              <a:uLnTx/>
              <a:uFillTx/>
              <a:latin typeface="Trebuchet MS"/>
              <a:ea typeface="Trebuchet MS"/>
              <a:cs typeface="Trebuchet MS"/>
              <a:sym typeface="Trebuchet MS"/>
            </a:endParaRPr>
          </a:p>
        </p:txBody>
      </p:sp>
      <p:cxnSp>
        <p:nvCxnSpPr>
          <p:cNvPr id="575" name="Google Shape;575;p36" title="Connecter Line"/>
          <p:cNvCxnSpPr/>
          <p:nvPr/>
        </p:nvCxnSpPr>
        <p:spPr>
          <a:xfrm>
            <a:off x="10774468" y="2291364"/>
            <a:ext cx="0" cy="227100"/>
          </a:xfrm>
          <a:prstGeom prst="straightConnector1">
            <a:avLst/>
          </a:prstGeom>
          <a:noFill/>
          <a:ln w="9525" cap="flat" cmpd="sng">
            <a:solidFill>
              <a:srgbClr val="FEFEFE"/>
            </a:solidFill>
            <a:prstDash val="solid"/>
            <a:miter lim="800000"/>
            <a:headEnd type="oval" w="med" len="med"/>
            <a:tailEnd type="oval" w="med" len="med"/>
          </a:ln>
        </p:spPr>
      </p:cxnSp>
      <p:grpSp>
        <p:nvGrpSpPr>
          <p:cNvPr id="576" name="Google Shape;576;p36" title="Item Text"/>
          <p:cNvGrpSpPr/>
          <p:nvPr/>
        </p:nvGrpSpPr>
        <p:grpSpPr>
          <a:xfrm>
            <a:off x="9035671" y="1190830"/>
            <a:ext cx="2805085" cy="745339"/>
            <a:chOff x="9010987" y="1252776"/>
            <a:chExt cx="2533723" cy="745339"/>
          </a:xfrm>
        </p:grpSpPr>
        <p:sp>
          <p:nvSpPr>
            <p:cNvPr id="577" name="Google Shape;577;p36"/>
            <p:cNvSpPr txBox="1"/>
            <p:nvPr/>
          </p:nvSpPr>
          <p:spPr>
            <a:xfrm>
              <a:off x="9010987" y="1252776"/>
              <a:ext cx="2533500" cy="5541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E1BC69"/>
                </a:buClr>
                <a:buSzPts val="1800"/>
                <a:buFont typeface="Arial"/>
                <a:buNone/>
                <a:tabLst/>
                <a:defRPr/>
              </a:pPr>
              <a:r>
                <a:rPr kumimoji="0" lang="en-US" sz="1800" b="1" i="0" u="none" strike="noStrike" kern="0" cap="none" spc="0" normalizeH="0" baseline="0" noProof="0">
                  <a:ln>
                    <a:noFill/>
                  </a:ln>
                  <a:solidFill>
                    <a:srgbClr val="E1BC69"/>
                  </a:solidFill>
                  <a:effectLst/>
                  <a:uLnTx/>
                  <a:uFillTx/>
                  <a:latin typeface="Arial"/>
                  <a:ea typeface="Arial"/>
                  <a:cs typeface="Arial"/>
                  <a:sym typeface="Arial"/>
                </a:rPr>
                <a:t>6. Implementation of Action Plan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36"/>
            <p:cNvSpPr txBox="1"/>
            <p:nvPr/>
          </p:nvSpPr>
          <p:spPr>
            <a:xfrm>
              <a:off x="9113810" y="1555031"/>
              <a:ext cx="2430900" cy="153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prstClr val="white"/>
                </a:buClr>
                <a:buSzPts val="1000"/>
                <a:buFont typeface="Arial"/>
                <a:buNone/>
                <a:tabLst/>
                <a:defRPr/>
              </a:pPr>
              <a:endParaRPr kumimoji="0" sz="1000" b="1"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579" name="Google Shape;579;p36"/>
            <p:cNvSpPr txBox="1"/>
            <p:nvPr/>
          </p:nvSpPr>
          <p:spPr>
            <a:xfrm>
              <a:off x="9520452" y="1762315"/>
              <a:ext cx="1767900" cy="2358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000"/>
                <a:buFont typeface="Arial"/>
                <a:buNone/>
                <a:tabLst/>
                <a:defRPr/>
              </a:pPr>
              <a:endParaRPr kumimoji="0" sz="1000" b="1" i="0" u="none" strike="noStrike" kern="0" cap="none" spc="0" normalizeH="0" baseline="0" noProof="0">
                <a:ln>
                  <a:noFill/>
                </a:ln>
                <a:solidFill>
                  <a:srgbClr val="3F3F3F"/>
                </a:solidFill>
                <a:effectLst/>
                <a:uLnTx/>
                <a:uFillTx/>
                <a:latin typeface="Arial"/>
                <a:ea typeface="Arial"/>
                <a:cs typeface="Arial"/>
                <a:sym typeface="Arial"/>
              </a:endParaRPr>
            </a:p>
          </p:txBody>
        </p:sp>
      </p:grpSp>
      <p:cxnSp>
        <p:nvCxnSpPr>
          <p:cNvPr id="580" name="Google Shape;580;p36" title="Connecter Line"/>
          <p:cNvCxnSpPr/>
          <p:nvPr/>
        </p:nvCxnSpPr>
        <p:spPr>
          <a:xfrm>
            <a:off x="7954507" y="3429000"/>
            <a:ext cx="0" cy="1123500"/>
          </a:xfrm>
          <a:prstGeom prst="straightConnector1">
            <a:avLst/>
          </a:prstGeom>
          <a:noFill/>
          <a:ln w="9525" cap="flat" cmpd="sng">
            <a:solidFill>
              <a:srgbClr val="FEFEFE"/>
            </a:solidFill>
            <a:prstDash val="solid"/>
            <a:miter lim="800000"/>
            <a:headEnd type="oval" w="med" len="med"/>
            <a:tailEnd type="oval" w="med" len="med"/>
          </a:ln>
        </p:spPr>
      </p:cxnSp>
      <p:grpSp>
        <p:nvGrpSpPr>
          <p:cNvPr id="581" name="Google Shape;581;p36" title="Launch Graphic"/>
          <p:cNvGrpSpPr/>
          <p:nvPr/>
        </p:nvGrpSpPr>
        <p:grpSpPr>
          <a:xfrm>
            <a:off x="7566673" y="4359675"/>
            <a:ext cx="653796" cy="626989"/>
            <a:chOff x="10961301" y="3355525"/>
            <a:chExt cx="680400" cy="680400"/>
          </a:xfrm>
        </p:grpSpPr>
        <p:sp>
          <p:nvSpPr>
            <p:cNvPr id="582" name="Google Shape;582;p36" title="Launch Circle"/>
            <p:cNvSpPr/>
            <p:nvPr/>
          </p:nvSpPr>
          <p:spPr>
            <a:xfrm>
              <a:off x="10961301" y="3355525"/>
              <a:ext cx="680400" cy="680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pic>
          <p:nvPicPr>
            <p:cNvPr id="583" name="Google Shape;583;p36" title="Launch Icon"/>
            <p:cNvPicPr preferRelativeResize="0"/>
            <p:nvPr/>
          </p:nvPicPr>
          <p:blipFill rotWithShape="1">
            <a:blip r:embed="rId3">
              <a:alphaModFix/>
            </a:blip>
            <a:srcRect/>
            <a:stretch/>
          </p:blipFill>
          <p:spPr>
            <a:xfrm>
              <a:off x="11202868" y="3548145"/>
              <a:ext cx="235505" cy="315487"/>
            </a:xfrm>
            <a:prstGeom prst="rect">
              <a:avLst/>
            </a:prstGeom>
            <a:noFill/>
            <a:ln>
              <a:noFill/>
            </a:ln>
          </p:spPr>
        </p:pic>
      </p:grpSp>
      <p:grpSp>
        <p:nvGrpSpPr>
          <p:cNvPr id="584" name="Google Shape;584;p36" title="Item Text"/>
          <p:cNvGrpSpPr/>
          <p:nvPr/>
        </p:nvGrpSpPr>
        <p:grpSpPr>
          <a:xfrm>
            <a:off x="5531560" y="5051168"/>
            <a:ext cx="3503803" cy="1667856"/>
            <a:chOff x="10179691" y="4989638"/>
            <a:chExt cx="2730945" cy="1083375"/>
          </a:xfrm>
        </p:grpSpPr>
        <p:sp>
          <p:nvSpPr>
            <p:cNvPr id="585" name="Google Shape;585;p36"/>
            <p:cNvSpPr txBox="1"/>
            <p:nvPr/>
          </p:nvSpPr>
          <p:spPr>
            <a:xfrm>
              <a:off x="10179691" y="4989638"/>
              <a:ext cx="2483400" cy="360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E1BC69"/>
                </a:buClr>
                <a:buSzPts val="1800"/>
                <a:buFont typeface="Arial"/>
                <a:buNone/>
                <a:tabLst/>
                <a:defRPr/>
              </a:pPr>
              <a:r>
                <a:rPr kumimoji="0" lang="en-US" sz="1800" b="1" i="0" u="none" strike="noStrike" kern="0" cap="none" spc="0" normalizeH="0" baseline="0" noProof="0">
                  <a:ln>
                    <a:noFill/>
                  </a:ln>
                  <a:solidFill>
                    <a:srgbClr val="E1BC69"/>
                  </a:solidFill>
                  <a:effectLst/>
                  <a:uLnTx/>
                  <a:uFillTx/>
                  <a:latin typeface="Arial"/>
                  <a:ea typeface="Arial"/>
                  <a:cs typeface="Arial"/>
                  <a:sym typeface="Arial"/>
                </a:rPr>
                <a:t>5. National Stakeholders’ Consultation Meeting</a:t>
              </a:r>
              <a:endParaRPr kumimoji="0" sz="1800" b="1" i="0" u="none" strike="noStrike" kern="0" cap="none" spc="0" normalizeH="0" baseline="0" noProof="0">
                <a:ln>
                  <a:noFill/>
                </a:ln>
                <a:solidFill>
                  <a:srgbClr val="E1BC69"/>
                </a:solidFill>
                <a:effectLst/>
                <a:uLnTx/>
                <a:uFillTx/>
                <a:latin typeface="Arial"/>
                <a:ea typeface="Arial"/>
                <a:cs typeface="Arial"/>
                <a:sym typeface="Arial"/>
              </a:endParaRPr>
            </a:p>
          </p:txBody>
        </p:sp>
        <p:sp>
          <p:nvSpPr>
            <p:cNvPr id="586" name="Google Shape;586;p36"/>
            <p:cNvSpPr txBox="1"/>
            <p:nvPr/>
          </p:nvSpPr>
          <p:spPr>
            <a:xfrm>
              <a:off x="10427236" y="5373413"/>
              <a:ext cx="2483400" cy="699600"/>
            </a:xfrm>
            <a:prstGeom prst="rect">
              <a:avLst/>
            </a:prstGeom>
            <a:noFill/>
            <a:ln>
              <a:noFill/>
            </a:ln>
          </p:spPr>
          <p:txBody>
            <a:bodyPr spcFirstLastPara="1" wrap="square" lIns="0" tIns="0" rIns="0" bIns="0" anchor="t" anchorCtr="0">
              <a:spAutoFit/>
            </a:bodyPr>
            <a:lstStyle/>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Presented the problem statement and proposed solutions to key stakeholders (MoF, LGAs, DPs – UNICEF, FCDO, CHAI; CSOs)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PFM challenge validated, problem and its relevance strengthened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3F3F3F"/>
                </a:buClr>
                <a:buSzPts val="1000"/>
                <a:buFont typeface="Arial"/>
                <a:buChar char="•"/>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Feedback used to strengthen ideas for action and refine key next steps </a:t>
              </a:r>
              <a:endParaRPr kumimoji="0" sz="1000" b="0" i="0" u="none" strike="noStrike" kern="0" cap="none" spc="0" normalizeH="0" baseline="0" noProof="0">
                <a:ln>
                  <a:noFill/>
                </a:ln>
                <a:solidFill>
                  <a:srgbClr val="3F3F3F"/>
                </a:solidFill>
                <a:effectLst/>
                <a:uLnTx/>
                <a:uFillTx/>
                <a:latin typeface="Arial"/>
                <a:ea typeface="Arial"/>
                <a:cs typeface="Arial"/>
                <a:sym typeface="Arial"/>
              </a:endParaRPr>
            </a:p>
          </p:txBody>
        </p:sp>
        <p:sp>
          <p:nvSpPr>
            <p:cNvPr id="587" name="Google Shape;587;p36"/>
            <p:cNvSpPr txBox="1"/>
            <p:nvPr/>
          </p:nvSpPr>
          <p:spPr>
            <a:xfrm>
              <a:off x="10574351" y="5435653"/>
              <a:ext cx="1767900" cy="2358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000"/>
                <a:buFont typeface="Arial"/>
                <a:buNone/>
                <a:tabLst/>
                <a:defRPr/>
              </a:pPr>
              <a:endParaRPr kumimoji="0" sz="1000" b="0" i="0" u="none" strike="noStrike" kern="0" cap="none" spc="0" normalizeH="0" baseline="0" noProof="0">
                <a:ln>
                  <a:noFill/>
                </a:ln>
                <a:solidFill>
                  <a:srgbClr val="3F3F3F"/>
                </a:solidFill>
                <a:effectLst/>
                <a:uLnTx/>
                <a:uFillTx/>
                <a:latin typeface="Arial"/>
                <a:ea typeface="Arial"/>
                <a:cs typeface="Arial"/>
                <a:sym typeface="Arial"/>
              </a:endParaRPr>
            </a:p>
          </p:txBody>
        </p:sp>
      </p:grpSp>
      <p:sp>
        <p:nvSpPr>
          <p:cNvPr id="588" name="Google Shape;588;p36"/>
          <p:cNvSpPr txBox="1"/>
          <p:nvPr/>
        </p:nvSpPr>
        <p:spPr>
          <a:xfrm>
            <a:off x="10574185" y="3627273"/>
            <a:ext cx="1526100" cy="138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900"/>
              <a:buFont typeface="Trebuchet MS"/>
              <a:buNone/>
              <a:tabLst/>
              <a:defRPr/>
            </a:pPr>
            <a:r>
              <a:rPr kumimoji="0" lang="en-US" sz="900" b="0" i="0" u="none" strike="noStrike" kern="0" cap="none" spc="0" normalizeH="0" baseline="0" noProof="0">
                <a:ln>
                  <a:noFill/>
                </a:ln>
                <a:solidFill>
                  <a:srgbClr val="FF0000"/>
                </a:solidFill>
                <a:effectLst/>
                <a:uLnTx/>
                <a:uFillTx/>
                <a:latin typeface="Trebuchet MS"/>
                <a:ea typeface="Trebuchet MS"/>
                <a:cs typeface="Trebuchet MS"/>
                <a:sym typeface="Trebuchet MS"/>
              </a:rPr>
              <a:t>Weekly Technical Meetings</a:t>
            </a:r>
            <a:endParaRPr kumimoji="0" sz="900" b="0" i="0" u="none" strike="noStrike" kern="0" cap="none" spc="0" normalizeH="0" baseline="0" noProof="0">
              <a:ln>
                <a:noFill/>
              </a:ln>
              <a:solidFill>
                <a:srgbClr val="FF0000"/>
              </a:solidFill>
              <a:effectLst/>
              <a:uLnTx/>
              <a:uFillTx/>
              <a:latin typeface="Trebuchet MS"/>
              <a:ea typeface="Trebuchet MS"/>
              <a:cs typeface="Trebuchet MS"/>
              <a:sym typeface="Trebuchet MS"/>
            </a:endParaRPr>
          </a:p>
        </p:txBody>
      </p:sp>
      <p:sp>
        <p:nvSpPr>
          <p:cNvPr id="589" name="Google Shape;589;p36" title="Timeline Arrow"/>
          <p:cNvSpPr/>
          <p:nvPr/>
        </p:nvSpPr>
        <p:spPr>
          <a:xfrm rot="10800000" flipH="1">
            <a:off x="5909534" y="3514100"/>
            <a:ext cx="1423800" cy="580500"/>
          </a:xfrm>
          <a:prstGeom prst="uturnArrow">
            <a:avLst>
              <a:gd name="adj1" fmla="val 27292"/>
              <a:gd name="adj2" fmla="val 13691"/>
              <a:gd name="adj3" fmla="val 20519"/>
              <a:gd name="adj4" fmla="val 48029"/>
              <a:gd name="adj5" fmla="val 96832"/>
            </a:avLst>
          </a:prstGeom>
          <a:solidFill>
            <a:srgbClr val="E1BC6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Trebuchet MS"/>
              <a:ea typeface="Trebuchet MS"/>
              <a:cs typeface="Trebuchet MS"/>
              <a:sym typeface="Trebuchet MS"/>
            </a:endParaRPr>
          </a:p>
        </p:txBody>
      </p:sp>
      <p:sp>
        <p:nvSpPr>
          <p:cNvPr id="590" name="Google Shape;590;p36"/>
          <p:cNvSpPr txBox="1"/>
          <p:nvPr/>
        </p:nvSpPr>
        <p:spPr>
          <a:xfrm>
            <a:off x="9159798" y="3834175"/>
            <a:ext cx="2937300" cy="292380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44546A"/>
              </a:buClr>
              <a:buSzPts val="1000"/>
              <a:buFont typeface="Arial"/>
              <a:buNone/>
              <a:tabLst/>
              <a:defRPr/>
            </a:pPr>
            <a:r>
              <a:rPr kumimoji="0" lang="en-US" sz="1000" b="1" i="0" u="none" strike="noStrike" kern="0" cap="none" spc="0" normalizeH="0" baseline="0" noProof="0">
                <a:ln>
                  <a:noFill/>
                </a:ln>
                <a:solidFill>
                  <a:srgbClr val="44546A"/>
                </a:solidFill>
                <a:effectLst/>
                <a:uLnTx/>
                <a:uFillTx/>
                <a:latin typeface="Arial"/>
                <a:ea typeface="Arial"/>
                <a:cs typeface="Arial"/>
                <a:sym typeface="Arial"/>
              </a:rPr>
              <a:t>Key Next Steps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3F3F3F"/>
              </a:buClr>
              <a:buSzPts val="1000"/>
              <a:buFont typeface="Arial"/>
              <a:buAutoNum type="arabicPeriod"/>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Presentation and Discussion of PFM challenge and proposed action plan at Health Financing TWG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3F3F3F"/>
              </a:buClr>
              <a:buSzPts val="1000"/>
              <a:buFont typeface="Arial"/>
              <a:buAutoNum type="arabicPeriod"/>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Field Visits to 6 selected Districts to gather more evidence and ensure inputs from diverse Local Councils are accurately captured and used to inform the reform process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3F3F3F"/>
              </a:buClr>
              <a:buSzPts val="1000"/>
              <a:buFont typeface="Arial"/>
              <a:buAutoNum type="arabicPeriod"/>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Engagement of MoH Management to review the proposed action plan and support its implementation</a:t>
            </a:r>
            <a:endParaRPr kumimoji="0" sz="1000" b="0" i="0" u="none" strike="noStrike" kern="0" cap="none" spc="0" normalizeH="0" baseline="0" noProof="0">
              <a:ln>
                <a:noFill/>
              </a:ln>
              <a:solidFill>
                <a:srgbClr val="3F3F3F"/>
              </a:solidFill>
              <a:effectLst/>
              <a:uLnTx/>
              <a:uFillTx/>
              <a:latin typeface="Arial"/>
              <a:ea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3F3F3F"/>
              </a:buClr>
              <a:buSzPts val="1000"/>
              <a:buFont typeface="Arial"/>
              <a:buAutoNum type="arabicPeriod"/>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UNICEF to continue supporting the reform process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3F3F3F"/>
              </a:buClr>
              <a:buSzPts val="1000"/>
              <a:buFont typeface="Arial"/>
              <a:buAutoNum type="arabicPeriod"/>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Opportunities for Learning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100000"/>
              </a:lnSpc>
              <a:spcBef>
                <a:spcPts val="0"/>
              </a:spcBef>
              <a:spcAft>
                <a:spcPts val="0"/>
              </a:spcAft>
              <a:buClr>
                <a:srgbClr val="3F3F3F"/>
              </a:buClr>
              <a:buSzPts val="1000"/>
              <a:buFont typeface="Arial"/>
              <a:buAutoNum type="arabicPeriod"/>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Ongoing DFF Pilot, supported by UNICEF through FCDO Funds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685800" marR="0" lvl="1" indent="-228600" algn="l" defTabSz="914400" rtl="0" eaLnBrk="1" fontAlgn="auto" latinLnBrk="0" hangingPunct="1">
              <a:lnSpc>
                <a:spcPct val="100000"/>
              </a:lnSpc>
              <a:spcBef>
                <a:spcPts val="0"/>
              </a:spcBef>
              <a:spcAft>
                <a:spcPts val="0"/>
              </a:spcAft>
              <a:buClr>
                <a:srgbClr val="3F3F3F"/>
              </a:buClr>
              <a:buSzPts val="1000"/>
              <a:buFont typeface="Arial"/>
              <a:buAutoNum type="arabicPeriod"/>
              <a:tabLst/>
              <a:defRPr/>
            </a:pPr>
            <a:r>
              <a:rPr kumimoji="0" lang="en-US" sz="1000" b="0" i="0" u="none" strike="noStrike" kern="0" cap="none" spc="0" normalizeH="0" baseline="0" noProof="0">
                <a:ln>
                  <a:noFill/>
                </a:ln>
                <a:solidFill>
                  <a:srgbClr val="3F3F3F"/>
                </a:solidFill>
                <a:effectLst/>
                <a:uLnTx/>
                <a:uFillTx/>
                <a:latin typeface="Arial"/>
                <a:ea typeface="Arial"/>
                <a:cs typeface="Arial"/>
                <a:sym typeface="Arial"/>
              </a:rPr>
              <a:t>Learning from the Education Sector Primary School Improvement Grant (PSIG) Financing Arrangement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6" title="Duration Text"/>
          <p:cNvSpPr txBox="1"/>
          <p:nvPr/>
        </p:nvSpPr>
        <p:spPr>
          <a:xfrm>
            <a:off x="6032349" y="4328306"/>
            <a:ext cx="1272300" cy="153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000"/>
              <a:buFont typeface="Trebuchet MS"/>
              <a:buNone/>
              <a:tabLst/>
              <a:defRPr/>
            </a:pPr>
            <a:r>
              <a:rPr kumimoji="0" lang="en-US" sz="1000" b="0" i="0" u="none" strike="noStrike" kern="0" cap="none" spc="0" normalizeH="0" baseline="0" noProof="0">
                <a:ln>
                  <a:noFill/>
                </a:ln>
                <a:solidFill>
                  <a:srgbClr val="3F3F3F"/>
                </a:solidFill>
                <a:effectLst/>
                <a:uLnTx/>
                <a:uFillTx/>
                <a:latin typeface="Trebuchet MS"/>
                <a:ea typeface="Trebuchet MS"/>
                <a:cs typeface="Trebuchet MS"/>
                <a:sym typeface="Trebuchet MS"/>
              </a:rPr>
              <a:t>9</a:t>
            </a:r>
            <a:r>
              <a:rPr kumimoji="0" lang="en-US" sz="1000" b="0" i="0" u="none" strike="noStrike" kern="0" cap="none" spc="0" normalizeH="0" baseline="30000" noProof="0">
                <a:ln>
                  <a:noFill/>
                </a:ln>
                <a:solidFill>
                  <a:srgbClr val="3F3F3F"/>
                </a:solidFill>
                <a:effectLst/>
                <a:uLnTx/>
                <a:uFillTx/>
                <a:latin typeface="Trebuchet MS"/>
                <a:ea typeface="Trebuchet MS"/>
                <a:cs typeface="Trebuchet MS"/>
                <a:sym typeface="Trebuchet MS"/>
              </a:rPr>
              <a:t>th</a:t>
            </a:r>
            <a:r>
              <a:rPr kumimoji="0" lang="en-US" sz="1000" b="0" i="0" u="none" strike="noStrike" kern="0" cap="none" spc="0" normalizeH="0" baseline="0" noProof="0">
                <a:ln>
                  <a:noFill/>
                </a:ln>
                <a:solidFill>
                  <a:srgbClr val="3F3F3F"/>
                </a:solidFill>
                <a:effectLst/>
                <a:uLnTx/>
                <a:uFillTx/>
                <a:latin typeface="Trebuchet MS"/>
                <a:ea typeface="Trebuchet MS"/>
                <a:cs typeface="Trebuchet MS"/>
                <a:sym typeface="Trebuchet MS"/>
              </a:rPr>
              <a:t> June 2023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6"/>
          <p:cNvSpPr/>
          <p:nvPr/>
        </p:nvSpPr>
        <p:spPr>
          <a:xfrm>
            <a:off x="8893046" y="2739395"/>
            <a:ext cx="2947800" cy="709200"/>
          </a:xfrm>
          <a:prstGeom prst="bentArrow">
            <a:avLst>
              <a:gd name="adj1" fmla="val 25000"/>
              <a:gd name="adj2" fmla="val 25000"/>
              <a:gd name="adj3" fmla="val 25000"/>
              <a:gd name="adj4" fmla="val 43750"/>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prstClr val="white"/>
              </a:solidFill>
              <a:effectLst/>
              <a:uLnTx/>
              <a:uFillTx/>
              <a:latin typeface="Arial"/>
              <a:ea typeface="Arial"/>
              <a:cs typeface="Arial"/>
              <a:sym typeface="Arial"/>
            </a:endParaRPr>
          </a:p>
        </p:txBody>
      </p:sp>
      <p:grpSp>
        <p:nvGrpSpPr>
          <p:cNvPr id="593" name="Google Shape;593;p36" title="Launch Graphic"/>
          <p:cNvGrpSpPr/>
          <p:nvPr/>
        </p:nvGrpSpPr>
        <p:grpSpPr>
          <a:xfrm>
            <a:off x="85249" y="2760293"/>
            <a:ext cx="653796" cy="626989"/>
            <a:chOff x="10961301" y="3355525"/>
            <a:chExt cx="680400" cy="680400"/>
          </a:xfrm>
        </p:grpSpPr>
        <p:sp>
          <p:nvSpPr>
            <p:cNvPr id="594" name="Google Shape;594;p36" title="Launch Circle"/>
            <p:cNvSpPr/>
            <p:nvPr/>
          </p:nvSpPr>
          <p:spPr>
            <a:xfrm>
              <a:off x="10961301" y="3355525"/>
              <a:ext cx="680400" cy="6804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prstClr val="white"/>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pic>
          <p:nvPicPr>
            <p:cNvPr id="595" name="Google Shape;595;p36" title="Launch Icon"/>
            <p:cNvPicPr preferRelativeResize="0"/>
            <p:nvPr/>
          </p:nvPicPr>
          <p:blipFill rotWithShape="1">
            <a:blip r:embed="rId3">
              <a:alphaModFix/>
            </a:blip>
            <a:srcRect/>
            <a:stretch/>
          </p:blipFill>
          <p:spPr>
            <a:xfrm>
              <a:off x="11202868" y="3548145"/>
              <a:ext cx="235505" cy="315487"/>
            </a:xfrm>
            <a:prstGeom prst="rect">
              <a:avLst/>
            </a:prstGeom>
            <a:noFill/>
            <a:ln>
              <a:noFill/>
            </a:ln>
          </p:spPr>
        </p:pic>
      </p:grpSp>
      <p:cxnSp>
        <p:nvCxnSpPr>
          <p:cNvPr id="596" name="Google Shape;596;p36" title="Connecter Line"/>
          <p:cNvCxnSpPr/>
          <p:nvPr/>
        </p:nvCxnSpPr>
        <p:spPr>
          <a:xfrm>
            <a:off x="348258" y="3429000"/>
            <a:ext cx="3000" cy="269400"/>
          </a:xfrm>
          <a:prstGeom prst="straightConnector1">
            <a:avLst/>
          </a:prstGeom>
          <a:noFill/>
          <a:ln w="9525" cap="flat" cmpd="sng">
            <a:solidFill>
              <a:srgbClr val="FEFEFE"/>
            </a:solidFill>
            <a:prstDash val="solid"/>
            <a:miter lim="800000"/>
            <a:headEnd type="oval" w="med" len="med"/>
            <a:tailEnd type="oval" w="med" len="med"/>
          </a:ln>
        </p:spPr>
      </p:cxnSp>
      <p:sp>
        <p:nvSpPr>
          <p:cNvPr id="597" name="Google Shape;597;p36" title="Duration Text"/>
          <p:cNvSpPr txBox="1"/>
          <p:nvPr/>
        </p:nvSpPr>
        <p:spPr>
          <a:xfrm>
            <a:off x="67369" y="3818770"/>
            <a:ext cx="1167300" cy="9849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3F3F3F"/>
              </a:buClr>
              <a:buSzPts val="1000"/>
              <a:buFont typeface="Arial"/>
              <a:buNone/>
              <a:tabLst/>
              <a:defRPr/>
            </a:pPr>
            <a:r>
              <a:rPr kumimoji="0" lang="en-US" sz="1000" b="1" i="0" u="none" strike="noStrike" kern="0" cap="none" spc="0" normalizeH="0" baseline="0" noProof="0" dirty="0">
                <a:ln>
                  <a:noFill/>
                </a:ln>
                <a:solidFill>
                  <a:srgbClr val="3F3F3F"/>
                </a:solidFill>
                <a:effectLst/>
                <a:uLnTx/>
                <a:uFillTx/>
                <a:latin typeface="Arial"/>
                <a:ea typeface="Arial"/>
                <a:cs typeface="Arial"/>
                <a:sym typeface="Arial"/>
              </a:rPr>
              <a:t>November 2022</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E1BC69"/>
              </a:buClr>
              <a:buSzPts val="1800"/>
              <a:buFont typeface="Arial"/>
              <a:buNone/>
              <a:tabLst/>
              <a:defRPr/>
            </a:pPr>
            <a:r>
              <a:rPr kumimoji="0" lang="en-US" sz="1800" b="1" i="0" u="none" strike="noStrike" kern="0" cap="none" spc="0" normalizeH="0" baseline="0" noProof="0" dirty="0">
                <a:ln>
                  <a:noFill/>
                </a:ln>
                <a:solidFill>
                  <a:srgbClr val="E1BC69"/>
                </a:solidFill>
                <a:effectLst/>
                <a:uLnTx/>
                <a:uFillTx/>
                <a:latin typeface="Arial"/>
                <a:ea typeface="Arial"/>
                <a:cs typeface="Arial"/>
                <a:sym typeface="Arial"/>
              </a:rPr>
              <a:t>1. Kick-Off of CABRI Work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98" name="Google Shape;598;p36"/>
          <p:cNvSpPr txBox="1"/>
          <p:nvPr/>
        </p:nvSpPr>
        <p:spPr>
          <a:xfrm>
            <a:off x="2265831" y="3522200"/>
            <a:ext cx="1526100" cy="138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900"/>
              <a:buFont typeface="Trebuchet MS"/>
              <a:buNone/>
              <a:tabLst/>
              <a:defRPr/>
            </a:pPr>
            <a:r>
              <a:rPr kumimoji="0" lang="en-US" sz="900" b="0" i="0" u="none" strike="noStrike" kern="0" cap="none" spc="0" normalizeH="0" baseline="0" noProof="0">
                <a:ln>
                  <a:noFill/>
                </a:ln>
                <a:solidFill>
                  <a:srgbClr val="FF0000"/>
                </a:solidFill>
                <a:effectLst/>
                <a:uLnTx/>
                <a:uFillTx/>
                <a:latin typeface="Trebuchet MS"/>
                <a:ea typeface="Trebuchet MS"/>
                <a:cs typeface="Trebuchet MS"/>
                <a:sym typeface="Trebuchet MS"/>
              </a:rPr>
              <a:t>Weekly Technical Meetings</a:t>
            </a:r>
            <a:endParaRPr kumimoji="0" sz="900" b="0" i="0" u="none" strike="noStrike" kern="0" cap="none" spc="0" normalizeH="0" baseline="0" noProof="0">
              <a:ln>
                <a:noFill/>
              </a:ln>
              <a:solidFill>
                <a:srgbClr val="FF0000"/>
              </a:solidFill>
              <a:effectLst/>
              <a:uLnTx/>
              <a:uFillTx/>
              <a:latin typeface="Trebuchet MS"/>
              <a:ea typeface="Trebuchet MS"/>
              <a:cs typeface="Trebuchet MS"/>
              <a:sym typeface="Trebuchet MS"/>
            </a:endParaRPr>
          </a:p>
        </p:txBody>
      </p:sp>
      <p:sp>
        <p:nvSpPr>
          <p:cNvPr id="599" name="Google Shape;599;p36"/>
          <p:cNvSpPr txBox="1"/>
          <p:nvPr/>
        </p:nvSpPr>
        <p:spPr>
          <a:xfrm>
            <a:off x="7389334" y="3540435"/>
            <a:ext cx="1526100" cy="1386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900"/>
              <a:buFont typeface="Trebuchet MS"/>
              <a:buNone/>
              <a:tabLst/>
              <a:defRPr/>
            </a:pPr>
            <a:r>
              <a:rPr kumimoji="0" lang="en-US" sz="900" b="0" i="0" u="none" strike="noStrike" kern="0" cap="none" spc="0" normalizeH="0" baseline="0" noProof="0">
                <a:ln>
                  <a:noFill/>
                </a:ln>
                <a:solidFill>
                  <a:srgbClr val="FF0000"/>
                </a:solidFill>
                <a:effectLst/>
                <a:uLnTx/>
                <a:uFillTx/>
                <a:latin typeface="Trebuchet MS"/>
                <a:ea typeface="Trebuchet MS"/>
                <a:cs typeface="Trebuchet MS"/>
                <a:sym typeface="Trebuchet MS"/>
              </a:rPr>
              <a:t>Weekly Technical Meetings</a:t>
            </a:r>
            <a:endParaRPr kumimoji="0" sz="900" b="0" i="0" u="none" strike="noStrike" kern="0" cap="none" spc="0" normalizeH="0" baseline="0" noProof="0">
              <a:ln>
                <a:noFill/>
              </a:ln>
              <a:solidFill>
                <a:srgbClr val="FF0000"/>
              </a:solidFill>
              <a:effectLst/>
              <a:uLnTx/>
              <a:uFillTx/>
              <a:latin typeface="Trebuchet MS"/>
              <a:ea typeface="Trebuchet MS"/>
              <a:cs typeface="Trebuchet MS"/>
              <a:sym typeface="Trebuchet MS"/>
            </a:endParaRPr>
          </a:p>
        </p:txBody>
      </p:sp>
    </p:spTree>
    <p:extLst>
      <p:ext uri="{BB962C8B-B14F-4D97-AF65-F5344CB8AC3E}">
        <p14:creationId xmlns:p14="http://schemas.microsoft.com/office/powerpoint/2010/main" val="3152113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p24"/>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37" name="Google Shape;437;p24"/>
          <p:cNvSpPr/>
          <p:nvPr/>
        </p:nvSpPr>
        <p:spPr>
          <a:xfrm>
            <a:off x="176214" y="44686"/>
            <a:ext cx="11685900" cy="123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E1BC69"/>
              </a:buClr>
              <a:buSzPts val="3200"/>
              <a:buFont typeface="Arial"/>
              <a:buNone/>
            </a:pPr>
            <a:r>
              <a:rPr lang="en-US" sz="3200" b="1" i="0" u="none" strike="noStrike" cap="none" dirty="0">
                <a:solidFill>
                  <a:schemeClr val="accent2"/>
                </a:solidFill>
                <a:latin typeface="Arial"/>
                <a:ea typeface="Arial"/>
                <a:cs typeface="Arial"/>
                <a:sym typeface="Arial"/>
              </a:rPr>
              <a:t>Why does this matter? </a:t>
            </a:r>
            <a:r>
              <a:rPr lang="en-US" sz="2400" b="1" dirty="0">
                <a:solidFill>
                  <a:srgbClr val="00B0F0"/>
                </a:solidFill>
              </a:rPr>
              <a:t>PHC f</a:t>
            </a:r>
            <a:r>
              <a:rPr lang="en-US" sz="2400" b="1" i="0" u="none" strike="noStrike" cap="none" dirty="0">
                <a:solidFill>
                  <a:srgbClr val="00B0F0"/>
                </a:solidFill>
                <a:latin typeface="Arial"/>
                <a:ea typeface="Arial"/>
                <a:cs typeface="Arial"/>
                <a:sym typeface="Arial"/>
              </a:rPr>
              <a:t>inancing is critical to promote equitable access to high quality integrated services while minimizing financial hardships</a:t>
            </a:r>
            <a:endParaRPr sz="1800" b="1" i="0" u="none" strike="noStrike" cap="none" dirty="0">
              <a:solidFill>
                <a:srgbClr val="00B0F0"/>
              </a:solidFill>
              <a:latin typeface="Arial"/>
              <a:ea typeface="Arial"/>
              <a:cs typeface="Arial"/>
              <a:sym typeface="Arial"/>
            </a:endParaRPr>
          </a:p>
        </p:txBody>
      </p:sp>
      <p:sp>
        <p:nvSpPr>
          <p:cNvPr id="438" name="Google Shape;438;p24"/>
          <p:cNvSpPr txBox="1">
            <a:spLocks noGrp="1"/>
          </p:cNvSpPr>
          <p:nvPr>
            <p:ph idx="1"/>
          </p:nvPr>
        </p:nvSpPr>
        <p:spPr>
          <a:xfrm>
            <a:off x="441998" y="1524000"/>
            <a:ext cx="11169000" cy="497220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rgbClr val="000000"/>
              </a:buClr>
              <a:buSzPts val="2000"/>
              <a:buChar char="•"/>
            </a:pPr>
            <a:r>
              <a:rPr lang="en-US" sz="2000" b="0" i="0" u="none" strike="noStrike" dirty="0">
                <a:solidFill>
                  <a:srgbClr val="000000"/>
                </a:solidFill>
                <a:latin typeface="Arial"/>
                <a:ea typeface="Arial"/>
                <a:cs typeface="Arial"/>
                <a:sym typeface="Arial"/>
              </a:rPr>
              <a:t>It </a:t>
            </a:r>
            <a:r>
              <a:rPr lang="en-US" sz="2000" b="1" dirty="0">
                <a:solidFill>
                  <a:srgbClr val="000000"/>
                </a:solidFill>
                <a:latin typeface="Arial"/>
                <a:ea typeface="Arial"/>
                <a:cs typeface="Arial"/>
                <a:sym typeface="Arial"/>
              </a:rPr>
              <a:t>l</a:t>
            </a:r>
            <a:r>
              <a:rPr lang="en-US" sz="2000" b="1" i="0" u="none" strike="noStrike" dirty="0">
                <a:solidFill>
                  <a:srgbClr val="000000"/>
                </a:solidFill>
                <a:latin typeface="Arial"/>
                <a:ea typeface="Arial"/>
                <a:cs typeface="Arial"/>
                <a:sym typeface="Arial"/>
              </a:rPr>
              <a:t>imits the effective functionality of facilities – </a:t>
            </a:r>
            <a:r>
              <a:rPr lang="en-US" sz="2000" b="0" i="0" u="none" strike="noStrike" dirty="0">
                <a:solidFill>
                  <a:srgbClr val="000000"/>
                </a:solidFill>
                <a:latin typeface="Arial"/>
                <a:ea typeface="Arial"/>
                <a:cs typeface="Arial"/>
                <a:sym typeface="Arial"/>
              </a:rPr>
              <a:t>due to the unpredictability of funding for basic operations and maintenance of facilities</a:t>
            </a:r>
            <a:endParaRPr dirty="0"/>
          </a:p>
          <a:p>
            <a:pPr marL="228600" lvl="0" indent="-228600" algn="just" rtl="0">
              <a:lnSpc>
                <a:spcPct val="90000"/>
              </a:lnSpc>
              <a:spcBef>
                <a:spcPts val="1000"/>
              </a:spcBef>
              <a:spcAft>
                <a:spcPts val="0"/>
              </a:spcAft>
              <a:buClr>
                <a:srgbClr val="000000"/>
              </a:buClr>
              <a:buSzPts val="2000"/>
              <a:buChar char="•"/>
            </a:pPr>
            <a:r>
              <a:rPr lang="en-US" sz="2000" b="1" i="0" u="none" strike="noStrike" dirty="0">
                <a:solidFill>
                  <a:srgbClr val="000000"/>
                </a:solidFill>
                <a:latin typeface="Arial"/>
                <a:ea typeface="Arial"/>
                <a:cs typeface="Arial"/>
                <a:sym typeface="Arial"/>
              </a:rPr>
              <a:t>Some facilities are left with very low allocations, which is not based on any clearly defined parameters, </a:t>
            </a:r>
            <a:r>
              <a:rPr lang="en-US" sz="2000" i="0" u="none" strike="noStrike" dirty="0">
                <a:solidFill>
                  <a:srgbClr val="000000"/>
                </a:solidFill>
                <a:latin typeface="Arial"/>
                <a:ea typeface="Arial"/>
                <a:cs typeface="Arial"/>
                <a:sym typeface="Arial"/>
              </a:rPr>
              <a:t>due to excessive </a:t>
            </a:r>
            <a:r>
              <a:rPr lang="en-US" sz="2000" dirty="0">
                <a:solidFill>
                  <a:srgbClr val="000000"/>
                </a:solidFill>
                <a:latin typeface="Arial"/>
                <a:ea typeface="Arial"/>
                <a:cs typeface="Arial"/>
                <a:sym typeface="Arial"/>
              </a:rPr>
              <a:t>discretion given </a:t>
            </a:r>
            <a:r>
              <a:rPr lang="en-US" sz="2000" i="0" u="none" strike="noStrike" dirty="0">
                <a:solidFill>
                  <a:srgbClr val="000000"/>
                </a:solidFill>
                <a:latin typeface="Arial"/>
                <a:ea typeface="Arial"/>
                <a:cs typeface="Arial"/>
                <a:sym typeface="Arial"/>
              </a:rPr>
              <a:t>to the District Health Office (DHO) with regards </a:t>
            </a:r>
            <a:r>
              <a:rPr lang="en-US" sz="2000" dirty="0">
                <a:solidFill>
                  <a:srgbClr val="000000"/>
                </a:solidFill>
                <a:latin typeface="Arial"/>
                <a:ea typeface="Arial"/>
                <a:cs typeface="Arial"/>
                <a:sym typeface="Arial"/>
              </a:rPr>
              <a:t>to the </a:t>
            </a:r>
            <a:r>
              <a:rPr lang="en-US" sz="2000" i="0" u="none" strike="noStrike" dirty="0">
                <a:solidFill>
                  <a:srgbClr val="000000"/>
                </a:solidFill>
                <a:latin typeface="Arial"/>
                <a:ea typeface="Arial"/>
                <a:cs typeface="Arial"/>
                <a:sym typeface="Arial"/>
              </a:rPr>
              <a:t>definition of the different allocations</a:t>
            </a:r>
            <a:endParaRPr dirty="0"/>
          </a:p>
          <a:p>
            <a:pPr marL="228600" lvl="0" indent="-228600" algn="just" rtl="0">
              <a:lnSpc>
                <a:spcPct val="90000"/>
              </a:lnSpc>
              <a:spcBef>
                <a:spcPts val="1000"/>
              </a:spcBef>
              <a:spcAft>
                <a:spcPts val="0"/>
              </a:spcAft>
              <a:buClr>
                <a:srgbClr val="000000"/>
              </a:buClr>
              <a:buSzPts val="2000"/>
              <a:buChar char="•"/>
            </a:pPr>
            <a:r>
              <a:rPr lang="en-US" sz="2000" b="1" i="0" u="none" strike="noStrike" dirty="0">
                <a:solidFill>
                  <a:srgbClr val="000000"/>
                </a:solidFill>
                <a:latin typeface="Arial"/>
                <a:ea typeface="Arial"/>
                <a:cs typeface="Arial"/>
                <a:sym typeface="Arial"/>
              </a:rPr>
              <a:t>The current arrangement has the potential to lead to </a:t>
            </a:r>
            <a:r>
              <a:rPr lang="en-US" sz="2000" b="1" dirty="0">
                <a:solidFill>
                  <a:srgbClr val="000000"/>
                </a:solidFill>
                <a:latin typeface="Arial"/>
                <a:ea typeface="Arial"/>
                <a:cs typeface="Arial"/>
                <a:sym typeface="Arial"/>
              </a:rPr>
              <a:t>hospital-based acquired infections and consequently child and maternal mortality, </a:t>
            </a:r>
            <a:r>
              <a:rPr lang="en-US" sz="2000" b="0" i="0" u="none" strike="noStrike" dirty="0">
                <a:solidFill>
                  <a:srgbClr val="000000"/>
                </a:solidFill>
                <a:latin typeface="Arial"/>
                <a:ea typeface="Arial"/>
                <a:cs typeface="Arial"/>
                <a:sym typeface="Arial"/>
              </a:rPr>
              <a:t>as primary healthcare facilities are not able to respond rapidly and efficiently to provide quality needed health services to most of the population who reside in rural areas and who have higher poverty rates</a:t>
            </a:r>
            <a:endParaRPr dirty="0"/>
          </a:p>
          <a:p>
            <a:pPr marL="228600" lvl="0" indent="-228600" algn="just" rtl="0">
              <a:lnSpc>
                <a:spcPct val="90000"/>
              </a:lnSpc>
              <a:spcBef>
                <a:spcPts val="1000"/>
              </a:spcBef>
              <a:spcAft>
                <a:spcPts val="0"/>
              </a:spcAft>
              <a:buClr>
                <a:srgbClr val="000000"/>
              </a:buClr>
              <a:buSzPts val="2000"/>
              <a:buChar char="•"/>
            </a:pPr>
            <a:r>
              <a:rPr lang="en-US" sz="2000" b="1" i="0" u="none" strike="noStrike" dirty="0">
                <a:solidFill>
                  <a:srgbClr val="000000"/>
                </a:solidFill>
                <a:latin typeface="Arial"/>
                <a:ea typeface="Arial"/>
                <a:cs typeface="Arial"/>
                <a:sym typeface="Arial"/>
              </a:rPr>
              <a:t>Limited community engagement in planning, budgeting and implementation </a:t>
            </a:r>
            <a:r>
              <a:rPr lang="en-US" sz="2000" dirty="0">
                <a:solidFill>
                  <a:srgbClr val="000000"/>
                </a:solidFill>
                <a:latin typeface="Arial"/>
                <a:ea typeface="Arial"/>
                <a:cs typeface="Arial"/>
                <a:sym typeface="Arial"/>
              </a:rPr>
              <a:t>– c</a:t>
            </a:r>
            <a:r>
              <a:rPr lang="en-US" sz="2000" b="0" i="0" u="none" strike="noStrike" dirty="0">
                <a:solidFill>
                  <a:srgbClr val="000000"/>
                </a:solidFill>
                <a:latin typeface="Arial"/>
                <a:ea typeface="Arial"/>
                <a:cs typeface="Arial"/>
                <a:sym typeface="Arial"/>
              </a:rPr>
              <a:t>ommunities served by government facilities do not receive timely and transparent information about budgetary allocations and execution, which limits their capacity to hold facility managers accountable.</a:t>
            </a:r>
            <a:endParaRPr dirty="0"/>
          </a:p>
          <a:p>
            <a:pPr marL="228600" lvl="0" indent="-228600" algn="just" rtl="0">
              <a:lnSpc>
                <a:spcPct val="90000"/>
              </a:lnSpc>
              <a:spcBef>
                <a:spcPts val="1000"/>
              </a:spcBef>
              <a:spcAft>
                <a:spcPts val="0"/>
              </a:spcAft>
              <a:buClr>
                <a:srgbClr val="000000"/>
              </a:buClr>
              <a:buSzPts val="2000"/>
              <a:buChar char="•"/>
            </a:pPr>
            <a:r>
              <a:rPr lang="en-US" sz="2000" b="1" i="0" u="none" strike="noStrike" dirty="0">
                <a:solidFill>
                  <a:srgbClr val="000000"/>
                </a:solidFill>
                <a:latin typeface="Arial"/>
                <a:ea typeface="Arial"/>
                <a:cs typeface="Arial"/>
                <a:sym typeface="Arial"/>
              </a:rPr>
              <a:t>Lack of materials demoralize health workers</a:t>
            </a:r>
            <a:r>
              <a:rPr lang="en-US" sz="2000" b="0" i="0" u="none" strike="noStrike" dirty="0">
                <a:solidFill>
                  <a:srgbClr val="000000"/>
                </a:solidFill>
                <a:latin typeface="Arial"/>
                <a:ea typeface="Arial"/>
                <a:cs typeface="Arial"/>
                <a:sym typeface="Arial"/>
              </a:rPr>
              <a:t>, which result in poor service delivery.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25"/>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5" name="Google Shape;445;p25"/>
          <p:cNvSpPr/>
          <p:nvPr/>
        </p:nvSpPr>
        <p:spPr>
          <a:xfrm>
            <a:off x="441998" y="44686"/>
            <a:ext cx="11420100" cy="487800"/>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3200" b="1" i="0" u="none" strike="noStrike" cap="none" dirty="0">
                <a:solidFill>
                  <a:schemeClr val="accent2"/>
                </a:solidFill>
                <a:latin typeface="Arial"/>
                <a:ea typeface="Arial"/>
                <a:cs typeface="Arial"/>
                <a:sym typeface="Arial"/>
              </a:rPr>
              <a:t>Causes and Sub-Causes (Fishbone)</a:t>
            </a:r>
            <a:endParaRPr dirty="0">
              <a:solidFill>
                <a:schemeClr val="accent2"/>
              </a:solidFill>
            </a:endParaRPr>
          </a:p>
        </p:txBody>
      </p:sp>
      <p:pic>
        <p:nvPicPr>
          <p:cNvPr id="446" name="Google Shape;446;p25"/>
          <p:cNvPicPr preferRelativeResize="0">
            <a:picLocks noGrp="1"/>
          </p:cNvPicPr>
          <p:nvPr>
            <p:ph idx="1"/>
          </p:nvPr>
        </p:nvPicPr>
        <p:blipFill rotWithShape="1">
          <a:blip r:embed="rId3">
            <a:alphaModFix/>
          </a:blip>
          <a:srcRect/>
          <a:stretch/>
        </p:blipFill>
        <p:spPr>
          <a:xfrm>
            <a:off x="887988" y="1253331"/>
            <a:ext cx="10158900" cy="4351200"/>
          </a:xfrm>
          <a:prstGeom prst="rect">
            <a:avLst/>
          </a:prstGeom>
          <a:noFill/>
          <a:ln>
            <a:noFill/>
          </a:ln>
        </p:spPr>
      </p:pic>
      <p:sp>
        <p:nvSpPr>
          <p:cNvPr id="447" name="Google Shape;447;p25"/>
          <p:cNvSpPr/>
          <p:nvPr/>
        </p:nvSpPr>
        <p:spPr>
          <a:xfrm rot="-7507580">
            <a:off x="5480638" y="1492489"/>
            <a:ext cx="3512106" cy="1310644"/>
          </a:xfrm>
          <a:prstGeom prst="ellipse">
            <a:avLst/>
          </a:prstGeom>
          <a:noFill/>
          <a:ln w="28575" cap="flat" cmpd="sng">
            <a:solidFill>
              <a:srgbClr val="FF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grpSp>
        <p:nvGrpSpPr>
          <p:cNvPr id="448" name="Google Shape;448;p25"/>
          <p:cNvGrpSpPr/>
          <p:nvPr/>
        </p:nvGrpSpPr>
        <p:grpSpPr>
          <a:xfrm>
            <a:off x="7596168" y="451280"/>
            <a:ext cx="2743170" cy="1184251"/>
            <a:chOff x="10288542" y="-148545"/>
            <a:chExt cx="2373600" cy="1184251"/>
          </a:xfrm>
        </p:grpSpPr>
        <p:sp>
          <p:nvSpPr>
            <p:cNvPr id="449" name="Google Shape;449;p25"/>
            <p:cNvSpPr txBox="1"/>
            <p:nvPr/>
          </p:nvSpPr>
          <p:spPr>
            <a:xfrm>
              <a:off x="10288542" y="-148545"/>
              <a:ext cx="23736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400"/>
                <a:buFont typeface="Arial"/>
                <a:buNone/>
              </a:pPr>
              <a:r>
                <a:rPr lang="en-US" sz="1400" b="1" i="0" u="none" strike="noStrike" cap="none">
                  <a:solidFill>
                    <a:srgbClr val="FF0000"/>
                  </a:solidFill>
                  <a:latin typeface="Arial"/>
                  <a:ea typeface="Arial"/>
                  <a:cs typeface="Arial"/>
                  <a:sym typeface="Arial"/>
                </a:rPr>
                <a:t>The team mostly focused on this part of the fishbone, a key contributing factor to the problem</a:t>
              </a:r>
              <a:endParaRPr/>
            </a:p>
          </p:txBody>
        </p:sp>
        <p:cxnSp>
          <p:nvCxnSpPr>
            <p:cNvPr id="450" name="Google Shape;450;p25"/>
            <p:cNvCxnSpPr/>
            <p:nvPr/>
          </p:nvCxnSpPr>
          <p:spPr>
            <a:xfrm flipH="1">
              <a:off x="10422956" y="653506"/>
              <a:ext cx="394200" cy="382200"/>
            </a:xfrm>
            <a:prstGeom prst="straightConnector1">
              <a:avLst/>
            </a:prstGeom>
            <a:noFill/>
            <a:ln w="9525" cap="flat" cmpd="sng">
              <a:solidFill>
                <a:srgbClr val="FF0000"/>
              </a:solidFill>
              <a:prstDash val="solid"/>
              <a:miter lim="800000"/>
              <a:headEnd type="none" w="sm" len="sm"/>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5"/>
        <p:cNvGrpSpPr/>
        <p:nvPr/>
      </p:nvGrpSpPr>
      <p:grpSpPr>
        <a:xfrm>
          <a:off x="0" y="0"/>
          <a:ext cx="0" cy="0"/>
          <a:chOff x="0" y="0"/>
          <a:chExt cx="0" cy="0"/>
        </a:xfrm>
      </p:grpSpPr>
      <p:sp>
        <p:nvSpPr>
          <p:cNvPr id="456" name="Google Shape;456;p26"/>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57" name="Google Shape;457;p26"/>
          <p:cNvSpPr/>
          <p:nvPr/>
        </p:nvSpPr>
        <p:spPr>
          <a:xfrm>
            <a:off x="441998" y="44686"/>
            <a:ext cx="11420100" cy="487800"/>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3200" b="1" i="0" u="none" strike="noStrike" cap="none" dirty="0">
                <a:solidFill>
                  <a:schemeClr val="accent2"/>
                </a:solidFill>
                <a:latin typeface="Arial"/>
                <a:ea typeface="Arial"/>
                <a:cs typeface="Arial"/>
                <a:sym typeface="Arial"/>
              </a:rPr>
              <a:t>Entry Points and Ideas for Action</a:t>
            </a:r>
            <a:endParaRPr dirty="0">
              <a:solidFill>
                <a:schemeClr val="accent2"/>
              </a:solidFill>
            </a:endParaRPr>
          </a:p>
        </p:txBody>
      </p:sp>
      <p:graphicFrame>
        <p:nvGraphicFramePr>
          <p:cNvPr id="458" name="Google Shape;458;p26"/>
          <p:cNvGraphicFramePr/>
          <p:nvPr/>
        </p:nvGraphicFramePr>
        <p:xfrm>
          <a:off x="304800" y="819150"/>
          <a:ext cx="11639525" cy="5628925"/>
        </p:xfrm>
        <a:graphic>
          <a:graphicData uri="http://schemas.openxmlformats.org/drawingml/2006/table">
            <a:tbl>
              <a:tblPr>
                <a:noFill/>
                <a:tableStyleId>{2FCFCE20-206A-47F4-BC1C-3F66DA1E6134}</a:tableStyleId>
              </a:tblPr>
              <a:tblGrid>
                <a:gridCol w="312000">
                  <a:extLst>
                    <a:ext uri="{9D8B030D-6E8A-4147-A177-3AD203B41FA5}">
                      <a16:colId xmlns:a16="http://schemas.microsoft.com/office/drawing/2014/main" val="20000"/>
                    </a:ext>
                  </a:extLst>
                </a:gridCol>
                <a:gridCol w="4660250">
                  <a:extLst>
                    <a:ext uri="{9D8B030D-6E8A-4147-A177-3AD203B41FA5}">
                      <a16:colId xmlns:a16="http://schemas.microsoft.com/office/drawing/2014/main" val="20001"/>
                    </a:ext>
                  </a:extLst>
                </a:gridCol>
                <a:gridCol w="843275">
                  <a:extLst>
                    <a:ext uri="{9D8B030D-6E8A-4147-A177-3AD203B41FA5}">
                      <a16:colId xmlns:a16="http://schemas.microsoft.com/office/drawing/2014/main" val="20002"/>
                    </a:ext>
                  </a:extLst>
                </a:gridCol>
                <a:gridCol w="764675">
                  <a:extLst>
                    <a:ext uri="{9D8B030D-6E8A-4147-A177-3AD203B41FA5}">
                      <a16:colId xmlns:a16="http://schemas.microsoft.com/office/drawing/2014/main" val="20003"/>
                    </a:ext>
                  </a:extLst>
                </a:gridCol>
                <a:gridCol w="1096350">
                  <a:extLst>
                    <a:ext uri="{9D8B030D-6E8A-4147-A177-3AD203B41FA5}">
                      <a16:colId xmlns:a16="http://schemas.microsoft.com/office/drawing/2014/main" val="20004"/>
                    </a:ext>
                  </a:extLst>
                </a:gridCol>
                <a:gridCol w="3962975">
                  <a:extLst>
                    <a:ext uri="{9D8B030D-6E8A-4147-A177-3AD203B41FA5}">
                      <a16:colId xmlns:a16="http://schemas.microsoft.com/office/drawing/2014/main" val="20005"/>
                    </a:ext>
                  </a:extLst>
                </a:gridCol>
              </a:tblGrid>
              <a:tr h="539425">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b="1" u="none" strike="noStrike" cap="none">
                          <a:latin typeface="Arial"/>
                          <a:ea typeface="Arial"/>
                          <a:cs typeface="Arial"/>
                          <a:sym typeface="Arial"/>
                        </a:rPr>
                        <a:t> </a:t>
                      </a:r>
                      <a:endParaRPr sz="16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400" b="1" u="none" strike="noStrike" cap="none">
                          <a:latin typeface="Arial"/>
                          <a:ea typeface="Arial"/>
                          <a:cs typeface="Arial"/>
                          <a:sym typeface="Arial"/>
                        </a:rPr>
                        <a:t>Authority</a:t>
                      </a:r>
                      <a:endParaRPr sz="14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400" b="1" u="none" strike="noStrike" cap="none">
                          <a:latin typeface="Arial"/>
                          <a:ea typeface="Arial"/>
                          <a:cs typeface="Arial"/>
                          <a:sym typeface="Arial"/>
                        </a:rPr>
                        <a:t>Ability</a:t>
                      </a:r>
                      <a:endParaRPr sz="14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400" b="1" u="none" strike="noStrike" cap="none">
                          <a:latin typeface="Arial"/>
                          <a:ea typeface="Arial"/>
                          <a:cs typeface="Arial"/>
                          <a:sym typeface="Arial"/>
                        </a:rPr>
                        <a:t>Acceptance</a:t>
                      </a:r>
                      <a:endParaRPr sz="14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b="1" u="none" strike="noStrike" cap="none">
                          <a:latin typeface="Arial"/>
                          <a:ea typeface="Arial"/>
                          <a:cs typeface="Arial"/>
                          <a:sym typeface="Arial"/>
                        </a:rPr>
                        <a:t>  Ideas for Action</a:t>
                      </a:r>
                      <a:endParaRPr sz="1600" b="1"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0"/>
                  </a:ext>
                </a:extLst>
              </a:tr>
              <a:tr h="4329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#1</a:t>
                      </a:r>
                      <a:endParaRPr sz="16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b="1" u="none" strike="noStrike" cap="none">
                          <a:latin typeface="Arial"/>
                          <a:ea typeface="Arial"/>
                          <a:cs typeface="Arial"/>
                          <a:sym typeface="Arial"/>
                        </a:rPr>
                        <a:t>Weakly designed IGFTS</a:t>
                      </a:r>
                      <a:endParaRPr sz="16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1"/>
                  </a:ext>
                </a:extLst>
              </a:tr>
              <a:tr h="474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----&gt;</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dirty="0">
                          <a:latin typeface="Arial"/>
                          <a:ea typeface="Arial"/>
                          <a:cs typeface="Arial"/>
                          <a:sym typeface="Arial"/>
                        </a:rPr>
                        <a:t>Lack of guidelines/mechanisms for facility financing</a:t>
                      </a:r>
                      <a:endParaRPr sz="1600" b="0" i="0" u="none" strike="noStrike" cap="none" dirty="0">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b="0" u="none" strike="noStrike" cap="none">
                          <a:latin typeface="Arial"/>
                          <a:ea typeface="Arial"/>
                          <a:cs typeface="Arial"/>
                          <a:sym typeface="Arial"/>
                        </a:rPr>
                        <a:t>Influence the MoH to develop and implement guidelines for health facility financing</a:t>
                      </a:r>
                      <a:endParaRPr/>
                    </a:p>
                    <a:p>
                      <a:pPr marL="0" marR="0" lvl="0" indent="0" algn="l" rtl="0">
                        <a:spcBef>
                          <a:spcPts val="0"/>
                        </a:spcBef>
                        <a:spcAft>
                          <a:spcPts val="0"/>
                        </a:spcAft>
                        <a:buNone/>
                      </a:pPr>
                      <a:r>
                        <a:rPr lang="en-US" sz="1600" b="0" u="none" strike="noStrike" cap="none">
                          <a:latin typeface="Arial"/>
                          <a:ea typeface="Arial"/>
                          <a:cs typeface="Arial"/>
                          <a:sym typeface="Arial"/>
                        </a:rPr>
                        <a:t>Support the MoH to develop and implement guidelines for health facility financing</a:t>
                      </a:r>
                      <a:endParaRPr sz="1600" b="0"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2"/>
                  </a:ext>
                </a:extLst>
              </a:tr>
              <a:tr h="474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----&gt;</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Lack of accountability lines</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Medium</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Medium</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3"/>
                  </a:ext>
                </a:extLst>
              </a:tr>
              <a:tr h="5661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#2</a:t>
                      </a:r>
                      <a:endParaRPr sz="16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b="1" u="none" strike="noStrike" cap="none">
                          <a:latin typeface="Arial"/>
                          <a:ea typeface="Arial"/>
                          <a:cs typeface="Arial"/>
                          <a:sym typeface="Arial"/>
                        </a:rPr>
                        <a:t>Inadequate budget allocations to LGAs</a:t>
                      </a:r>
                      <a:endParaRPr sz="1600" b="1"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4"/>
                  </a:ext>
                </a:extLst>
              </a:tr>
              <a:tr h="474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----&gt;</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Limited fiscal space</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Low</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Low</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Medium</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5"/>
                  </a:ext>
                </a:extLst>
              </a:tr>
              <a:tr h="474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----&gt;</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Low revenue generation (OSR capacity at local level)</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Medium</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6"/>
                  </a:ext>
                </a:extLst>
              </a:tr>
              <a:tr h="474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----&gt;</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Competing local priorities</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Low</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Low</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endParaRPr sz="1600" b="0"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7"/>
                  </a:ext>
                </a:extLst>
              </a:tr>
              <a:tr h="4740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----&gt;</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Arbitrary determination of budgetary ceilings by Treasury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High</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b="1" u="none" strike="noStrike" cap="none">
                          <a:latin typeface="Arial"/>
                          <a:ea typeface="Arial"/>
                          <a:cs typeface="Arial"/>
                          <a:sym typeface="Arial"/>
                        </a:rPr>
                        <a:t>Advocate with the Treasury, based on identified costed needs </a:t>
                      </a:r>
                      <a:endParaRPr sz="1600" b="1" i="0" u="none" strike="noStrike" cap="none">
                        <a:latin typeface="Arial"/>
                        <a:ea typeface="Arial"/>
                        <a:cs typeface="Arial"/>
                        <a:sym typeface="Arial"/>
                      </a:endParaRPr>
                    </a:p>
                  </a:txBody>
                  <a:tcPr marL="0" marR="0" marT="0" marB="0" anchor="b"/>
                </a:tc>
                <a:extLst>
                  <a:ext uri="{0D108BD9-81ED-4DB2-BD59-A6C34878D82A}">
                    <a16:rowId xmlns:a16="http://schemas.microsoft.com/office/drawing/2014/main" val="10008"/>
                  </a:ext>
                </a:extLst>
              </a:tr>
              <a:tr h="432900">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r>
                        <a:rPr lang="en-US" sz="1600" u="none" strike="noStrike" cap="none">
                          <a:latin typeface="Arial"/>
                          <a:ea typeface="Arial"/>
                          <a:cs typeface="Arial"/>
                          <a:sym typeface="Arial"/>
                        </a:rPr>
                        <a:t> </a:t>
                      </a:r>
                      <a:endParaRPr sz="1600" b="0" i="0" u="none" strike="noStrike" cap="none">
                        <a:latin typeface="Arial"/>
                        <a:ea typeface="Arial"/>
                        <a:cs typeface="Arial"/>
                        <a:sym typeface="Arial"/>
                      </a:endParaRPr>
                    </a:p>
                  </a:txBody>
                  <a:tcPr marL="0" marR="0" marT="0" marB="0" anchor="b"/>
                </a:tc>
                <a:tc>
                  <a:txBody>
                    <a:bodyPr/>
                    <a:lstStyle/>
                    <a:p>
                      <a:pPr marL="0" marR="0" lvl="0" indent="0" algn="l" rtl="0">
                        <a:spcBef>
                          <a:spcPts val="0"/>
                        </a:spcBef>
                        <a:spcAft>
                          <a:spcPts val="0"/>
                        </a:spcAft>
                        <a:buNone/>
                      </a:pPr>
                      <a:endParaRPr sz="1600" b="0" i="0" u="none" strike="noStrike" cap="none" dirty="0">
                        <a:latin typeface="Arial"/>
                        <a:ea typeface="Arial"/>
                        <a:cs typeface="Arial"/>
                        <a:sym typeface="Arial"/>
                      </a:endParaRPr>
                    </a:p>
                  </a:txBody>
                  <a:tcPr marL="0" marR="0" marT="0" marB="0" anchor="b"/>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3"/>
        <p:cNvGrpSpPr/>
        <p:nvPr/>
      </p:nvGrpSpPr>
      <p:grpSpPr>
        <a:xfrm>
          <a:off x="0" y="0"/>
          <a:ext cx="0" cy="0"/>
          <a:chOff x="0" y="0"/>
          <a:chExt cx="0" cy="0"/>
        </a:xfrm>
      </p:grpSpPr>
      <p:sp>
        <p:nvSpPr>
          <p:cNvPr id="464" name="Google Shape;464;p27"/>
          <p:cNvSpPr txBox="1"/>
          <p:nvPr/>
        </p:nvSpPr>
        <p:spPr>
          <a:xfrm>
            <a:off x="5421086" y="7135586"/>
            <a:ext cx="184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65" name="Google Shape;465;p27"/>
          <p:cNvSpPr/>
          <p:nvPr/>
        </p:nvSpPr>
        <p:spPr>
          <a:xfrm>
            <a:off x="441998" y="44686"/>
            <a:ext cx="11420100" cy="1013400"/>
          </a:xfrm>
          <a:prstGeom prst="rect">
            <a:avLst/>
          </a:prstGeom>
          <a:noFill/>
          <a:ln>
            <a:noFill/>
          </a:ln>
        </p:spPr>
        <p:txBody>
          <a:bodyPr spcFirstLastPara="1" wrap="square" lIns="0" tIns="0" rIns="0" bIns="0" anchor="t" anchorCtr="0">
            <a:noAutofit/>
          </a:bodyPr>
          <a:lstStyle/>
          <a:p>
            <a:pPr marL="0" marR="0" lvl="0" indent="0" algn="l" rtl="0">
              <a:lnSpc>
                <a:spcPct val="128750"/>
              </a:lnSpc>
              <a:spcBef>
                <a:spcPts val="0"/>
              </a:spcBef>
              <a:spcAft>
                <a:spcPts val="0"/>
              </a:spcAft>
              <a:buClr>
                <a:srgbClr val="E1BC69"/>
              </a:buClr>
              <a:buSzPts val="3200"/>
              <a:buFont typeface="Arial"/>
              <a:buNone/>
            </a:pPr>
            <a:r>
              <a:rPr lang="en-US" sz="3200" b="1" i="0" u="none" strike="noStrike" cap="none" dirty="0">
                <a:solidFill>
                  <a:schemeClr val="accent2"/>
                </a:solidFill>
                <a:latin typeface="Arial"/>
                <a:ea typeface="Arial"/>
                <a:cs typeface="Arial"/>
                <a:sym typeface="Arial"/>
              </a:rPr>
              <a:t>Problem Statement and Ideas for Action: key insights and lessons learned</a:t>
            </a:r>
            <a:endParaRPr sz="3200" b="1" i="0" u="none" strike="noStrike" cap="none" dirty="0">
              <a:solidFill>
                <a:schemeClr val="accent2"/>
              </a:solidFill>
              <a:latin typeface="Arial"/>
              <a:ea typeface="Arial"/>
              <a:cs typeface="Arial"/>
              <a:sym typeface="Arial"/>
            </a:endParaRPr>
          </a:p>
        </p:txBody>
      </p:sp>
      <p:sp>
        <p:nvSpPr>
          <p:cNvPr id="466" name="Google Shape;466;p27"/>
          <p:cNvSpPr txBox="1">
            <a:spLocks noGrp="1"/>
          </p:cNvSpPr>
          <p:nvPr>
            <p:ph idx="1"/>
          </p:nvPr>
        </p:nvSpPr>
        <p:spPr>
          <a:xfrm>
            <a:off x="441998" y="1446827"/>
            <a:ext cx="11288592" cy="530255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B0F0"/>
              </a:buClr>
              <a:buSzPts val="2000"/>
              <a:buNone/>
            </a:pPr>
            <a:r>
              <a:rPr lang="en-US" sz="2000" b="1" dirty="0">
                <a:solidFill>
                  <a:srgbClr val="00B0F0"/>
                </a:solidFill>
                <a:latin typeface="Arial" panose="020B0604020202020204" pitchFamily="34" charset="0"/>
                <a:ea typeface="Arial"/>
                <a:cs typeface="Arial" panose="020B0604020202020204" pitchFamily="34" charset="0"/>
                <a:sym typeface="Arial"/>
              </a:rPr>
              <a:t>Factors affecting </a:t>
            </a:r>
            <a:r>
              <a:rPr lang="en-US" sz="2000" b="1" i="0" u="none" strike="noStrike" dirty="0">
                <a:solidFill>
                  <a:srgbClr val="00B0F0"/>
                </a:solidFill>
                <a:latin typeface="Arial" panose="020B0604020202020204" pitchFamily="34" charset="0"/>
                <a:ea typeface="Arial"/>
                <a:cs typeface="Arial" panose="020B0604020202020204" pitchFamily="34" charset="0"/>
                <a:sym typeface="Arial"/>
              </a:rPr>
              <a:t>implementation of direct facility funding in the health sector</a:t>
            </a:r>
            <a:endParaRPr dirty="0">
              <a:latin typeface="Arial" panose="020B0604020202020204" pitchFamily="34" charset="0"/>
              <a:cs typeface="Arial" panose="020B0604020202020204" pitchFamily="34" charset="0"/>
            </a:endParaRPr>
          </a:p>
          <a:p>
            <a:pPr marL="0" lvl="0" indent="0" algn="just" rtl="0">
              <a:lnSpc>
                <a:spcPct val="90000"/>
              </a:lnSpc>
              <a:spcBef>
                <a:spcPts val="1000"/>
              </a:spcBef>
              <a:spcAft>
                <a:spcPts val="0"/>
              </a:spcAft>
              <a:buClr>
                <a:srgbClr val="000000"/>
              </a:buClr>
              <a:buSzPts val="2000"/>
              <a:buNone/>
            </a:pPr>
            <a:r>
              <a:rPr lang="en-US" sz="2000" dirty="0">
                <a:solidFill>
                  <a:srgbClr val="000000"/>
                </a:solidFill>
                <a:latin typeface="Arial" panose="020B0604020202020204" pitchFamily="34" charset="0"/>
                <a:ea typeface="Arial"/>
                <a:cs typeface="Arial" panose="020B0604020202020204" pitchFamily="34" charset="0"/>
                <a:sym typeface="Arial"/>
              </a:rPr>
              <a:t>The presented Fish bone was largely agreed upon, but the following issues/bottlenecks were raised for consideration as the Government pursues efforts to reform PHC financing:</a:t>
            </a:r>
            <a:endParaRPr sz="2000" dirty="0">
              <a:solidFill>
                <a:srgbClr val="000000"/>
              </a:solidFill>
              <a:latin typeface="Arial" panose="020B0604020202020204" pitchFamily="34" charset="0"/>
              <a:ea typeface="Arial"/>
              <a:cs typeface="Arial" panose="020B0604020202020204" pitchFamily="34" charset="0"/>
              <a:sym typeface="Arial"/>
            </a:endParaRPr>
          </a:p>
          <a:p>
            <a:pPr marL="457200" lvl="0" indent="-457200" algn="just" rtl="0">
              <a:lnSpc>
                <a:spcPct val="90000"/>
              </a:lnSpc>
              <a:spcBef>
                <a:spcPts val="1000"/>
              </a:spcBef>
              <a:spcAft>
                <a:spcPts val="0"/>
              </a:spcAft>
              <a:buClr>
                <a:srgbClr val="000000"/>
              </a:buClr>
              <a:buSzPts val="2000"/>
              <a:buFont typeface="Arial"/>
              <a:buAutoNum type="arabicPeriod"/>
            </a:pPr>
            <a:r>
              <a:rPr lang="en-US" sz="2000" dirty="0">
                <a:solidFill>
                  <a:srgbClr val="000000"/>
                </a:solidFill>
                <a:latin typeface="Arial" panose="020B0604020202020204" pitchFamily="34" charset="0"/>
                <a:ea typeface="Arial"/>
                <a:cs typeface="Arial" panose="020B0604020202020204" pitchFamily="34" charset="0"/>
                <a:sym typeface="Arial"/>
              </a:rPr>
              <a:t>Fear of financial mismanagement at the facility level and how it will be managed</a:t>
            </a:r>
            <a:endParaRPr sz="2000" dirty="0">
              <a:solidFill>
                <a:srgbClr val="000000"/>
              </a:solidFill>
              <a:latin typeface="Arial" panose="020B0604020202020204" pitchFamily="34" charset="0"/>
              <a:ea typeface="Arial"/>
              <a:cs typeface="Arial" panose="020B0604020202020204" pitchFamily="34" charset="0"/>
              <a:sym typeface="Arial"/>
            </a:endParaRPr>
          </a:p>
          <a:p>
            <a:pPr marL="457200" lvl="0" indent="-457200" algn="just" rtl="0">
              <a:lnSpc>
                <a:spcPct val="90000"/>
              </a:lnSpc>
              <a:spcBef>
                <a:spcPts val="1000"/>
              </a:spcBef>
              <a:spcAft>
                <a:spcPts val="0"/>
              </a:spcAft>
              <a:buClr>
                <a:srgbClr val="000000"/>
              </a:buClr>
              <a:buSzPts val="2000"/>
              <a:buFont typeface="Arial"/>
              <a:buAutoNum type="arabicPeriod"/>
            </a:pPr>
            <a:r>
              <a:rPr lang="en-US" sz="2000" b="0" i="0" u="none" strike="noStrike" dirty="0">
                <a:solidFill>
                  <a:srgbClr val="000000"/>
                </a:solidFill>
                <a:latin typeface="Arial" panose="020B0604020202020204" pitchFamily="34" charset="0"/>
                <a:ea typeface="Arial"/>
                <a:cs typeface="Arial" panose="020B0604020202020204" pitchFamily="34" charset="0"/>
                <a:sym typeface="Arial"/>
              </a:rPr>
              <a:t>Skepticism on the availability and adequacy of backstopping services from the center – both finance and medical.</a:t>
            </a:r>
            <a:endParaRPr dirty="0">
              <a:latin typeface="Arial" panose="020B0604020202020204" pitchFamily="34" charset="0"/>
              <a:cs typeface="Arial" panose="020B0604020202020204" pitchFamily="34" charset="0"/>
            </a:endParaRPr>
          </a:p>
          <a:p>
            <a:pPr marL="457200" lvl="0" indent="-457200" algn="just" rtl="0">
              <a:lnSpc>
                <a:spcPct val="90000"/>
              </a:lnSpc>
              <a:spcBef>
                <a:spcPts val="1000"/>
              </a:spcBef>
              <a:spcAft>
                <a:spcPts val="0"/>
              </a:spcAft>
              <a:buClr>
                <a:srgbClr val="000000"/>
              </a:buClr>
              <a:buSzPts val="2000"/>
              <a:buFont typeface="Arial"/>
              <a:buAutoNum type="arabicPeriod"/>
            </a:pPr>
            <a:r>
              <a:rPr lang="en-US" sz="2000" b="1" dirty="0">
                <a:solidFill>
                  <a:srgbClr val="000000"/>
                </a:solidFill>
                <a:latin typeface="Arial" panose="020B0604020202020204" pitchFamily="34" charset="0"/>
                <a:ea typeface="Arial"/>
                <a:cs typeface="Arial" panose="020B0604020202020204" pitchFamily="34" charset="0"/>
                <a:sym typeface="Arial"/>
              </a:rPr>
              <a:t>Several unknowns</a:t>
            </a:r>
            <a:r>
              <a:rPr lang="en-US" sz="2000" dirty="0">
                <a:solidFill>
                  <a:srgbClr val="000000"/>
                </a:solidFill>
                <a:latin typeface="Arial" panose="020B0604020202020204" pitchFamily="34" charset="0"/>
                <a:ea typeface="Arial"/>
                <a:cs typeface="Arial" panose="020B0604020202020204" pitchFamily="34" charset="0"/>
                <a:sym typeface="Arial"/>
              </a:rPr>
              <a:t>, with the following key questions emerged </a:t>
            </a:r>
            <a:endParaRPr dirty="0">
              <a:latin typeface="Arial" panose="020B0604020202020204" pitchFamily="34" charset="0"/>
              <a:cs typeface="Arial" panose="020B0604020202020204" pitchFamily="34" charset="0"/>
            </a:endParaRPr>
          </a:p>
          <a:p>
            <a:pPr marL="914400" lvl="1" indent="-457200" algn="just" rtl="0">
              <a:lnSpc>
                <a:spcPct val="90000"/>
              </a:lnSpc>
              <a:spcBef>
                <a:spcPts val="500"/>
              </a:spcBef>
              <a:spcAft>
                <a:spcPts val="0"/>
              </a:spcAft>
              <a:buClr>
                <a:srgbClr val="000000"/>
              </a:buClr>
              <a:buSzPts val="1600"/>
              <a:buFont typeface="Arial"/>
              <a:buAutoNum type="alphaLcPeriod"/>
            </a:pPr>
            <a:r>
              <a:rPr lang="en-US" sz="1600" dirty="0">
                <a:solidFill>
                  <a:srgbClr val="000000"/>
                </a:solidFill>
                <a:latin typeface="Arial" panose="020B0604020202020204" pitchFamily="34" charset="0"/>
                <a:ea typeface="Arial"/>
                <a:cs typeface="Arial" panose="020B0604020202020204" pitchFamily="34" charset="0"/>
                <a:sym typeface="Arial"/>
              </a:rPr>
              <a:t>“</a:t>
            </a:r>
            <a:r>
              <a:rPr lang="en-US" sz="1600" i="1" dirty="0">
                <a:solidFill>
                  <a:srgbClr val="000000"/>
                </a:solidFill>
                <a:latin typeface="Arial" panose="020B0604020202020204" pitchFamily="34" charset="0"/>
                <a:ea typeface="Arial"/>
                <a:cs typeface="Arial" panose="020B0604020202020204" pitchFamily="34" charset="0"/>
                <a:sym typeface="Arial"/>
              </a:rPr>
              <a:t>where to start from?</a:t>
            </a:r>
            <a:r>
              <a:rPr lang="en-US" sz="1600" dirty="0">
                <a:solidFill>
                  <a:srgbClr val="000000"/>
                </a:solidFill>
                <a:latin typeface="Arial" panose="020B0604020202020204" pitchFamily="34" charset="0"/>
                <a:ea typeface="Arial"/>
                <a:cs typeface="Arial" panose="020B0604020202020204" pitchFamily="34" charset="0"/>
                <a:sym typeface="Arial"/>
              </a:rPr>
              <a:t>”</a:t>
            </a:r>
            <a:endParaRPr dirty="0">
              <a:latin typeface="Arial" panose="020B0604020202020204" pitchFamily="34" charset="0"/>
              <a:cs typeface="Arial" panose="020B0604020202020204" pitchFamily="34" charset="0"/>
            </a:endParaRPr>
          </a:p>
          <a:p>
            <a:pPr marL="914400" lvl="1" indent="-457200" algn="just" rtl="0">
              <a:lnSpc>
                <a:spcPct val="90000"/>
              </a:lnSpc>
              <a:spcBef>
                <a:spcPts val="500"/>
              </a:spcBef>
              <a:spcAft>
                <a:spcPts val="0"/>
              </a:spcAft>
              <a:buClr>
                <a:srgbClr val="000000"/>
              </a:buClr>
              <a:buSzPts val="1600"/>
              <a:buFont typeface="Arial"/>
              <a:buAutoNum type="alphaLcPeriod"/>
            </a:pPr>
            <a:r>
              <a:rPr lang="en-US" sz="1600" dirty="0">
                <a:solidFill>
                  <a:srgbClr val="000000"/>
                </a:solidFill>
                <a:latin typeface="Arial" panose="020B0604020202020204" pitchFamily="34" charset="0"/>
                <a:ea typeface="Arial"/>
                <a:cs typeface="Arial" panose="020B0604020202020204" pitchFamily="34" charset="0"/>
                <a:sym typeface="Arial"/>
              </a:rPr>
              <a:t>“what if it doesn’t work well” </a:t>
            </a:r>
            <a:endParaRPr dirty="0">
              <a:latin typeface="Arial" panose="020B0604020202020204" pitchFamily="34" charset="0"/>
              <a:cs typeface="Arial" panose="020B0604020202020204" pitchFamily="34" charset="0"/>
            </a:endParaRPr>
          </a:p>
          <a:p>
            <a:pPr marL="914400" lvl="1" indent="-457200" algn="just" rtl="0">
              <a:lnSpc>
                <a:spcPct val="90000"/>
              </a:lnSpc>
              <a:spcBef>
                <a:spcPts val="500"/>
              </a:spcBef>
              <a:spcAft>
                <a:spcPts val="0"/>
              </a:spcAft>
              <a:buClr>
                <a:srgbClr val="000000"/>
              </a:buClr>
              <a:buSzPts val="1600"/>
              <a:buFont typeface="Arial"/>
              <a:buAutoNum type="alphaLcPeriod"/>
            </a:pPr>
            <a:r>
              <a:rPr lang="en-US" sz="1600" dirty="0">
                <a:solidFill>
                  <a:srgbClr val="000000"/>
                </a:solidFill>
                <a:latin typeface="Arial" panose="020B0604020202020204" pitchFamily="34" charset="0"/>
                <a:ea typeface="Arial"/>
                <a:cs typeface="Arial" panose="020B0604020202020204" pitchFamily="34" charset="0"/>
                <a:sym typeface="Arial"/>
              </a:rPr>
              <a:t>If it fails, how significant will the human cost be?</a:t>
            </a:r>
            <a:endParaRPr dirty="0">
              <a:latin typeface="Arial" panose="020B0604020202020204" pitchFamily="34" charset="0"/>
              <a:cs typeface="Arial" panose="020B0604020202020204" pitchFamily="34" charset="0"/>
            </a:endParaRPr>
          </a:p>
          <a:p>
            <a:pPr marL="457200" lvl="0" indent="-457200" algn="just" rtl="0">
              <a:lnSpc>
                <a:spcPct val="90000"/>
              </a:lnSpc>
              <a:spcBef>
                <a:spcPts val="1000"/>
              </a:spcBef>
              <a:spcAft>
                <a:spcPts val="0"/>
              </a:spcAft>
              <a:buClr>
                <a:srgbClr val="000000"/>
              </a:buClr>
              <a:buSzPts val="2000"/>
              <a:buFont typeface="Arial"/>
              <a:buAutoNum type="arabicPeriod"/>
            </a:pPr>
            <a:r>
              <a:rPr lang="en-US" sz="2000" b="0" i="0" u="none" strike="noStrike" dirty="0">
                <a:solidFill>
                  <a:srgbClr val="000000"/>
                </a:solidFill>
                <a:latin typeface="Arial" panose="020B0604020202020204" pitchFamily="34" charset="0"/>
                <a:cs typeface="Arial" panose="020B0604020202020204" pitchFamily="34" charset="0"/>
              </a:rPr>
              <a:t>The argument around creation of cost centers for health facilities vs the requirements for a facility to attain cost </a:t>
            </a:r>
            <a:r>
              <a:rPr lang="en-US" sz="2000" dirty="0">
                <a:solidFill>
                  <a:srgbClr val="000000"/>
                </a:solidFill>
                <a:latin typeface="Arial" panose="020B0604020202020204" pitchFamily="34" charset="0"/>
                <a:cs typeface="Arial" panose="020B0604020202020204" pitchFamily="34" charset="0"/>
              </a:rPr>
              <a:t>center status </a:t>
            </a:r>
            <a:r>
              <a:rPr lang="en-US" sz="2000" b="0" i="0" u="none" strike="noStrike" dirty="0">
                <a:solidFill>
                  <a:srgbClr val="000000"/>
                </a:solidFill>
                <a:latin typeface="Arial" panose="020B0604020202020204" pitchFamily="34" charset="0"/>
                <a:cs typeface="Arial" panose="020B0604020202020204" pitchFamily="34" charset="0"/>
              </a:rPr>
              <a:t>from Treasury</a:t>
            </a:r>
            <a:endParaRPr dirty="0">
              <a:latin typeface="Arial" panose="020B0604020202020204" pitchFamily="34" charset="0"/>
              <a:cs typeface="Arial" panose="020B0604020202020204" pitchFamily="34" charset="0"/>
            </a:endParaRPr>
          </a:p>
          <a:p>
            <a:pPr marL="457200" lvl="0" indent="-457200" algn="just" rtl="0">
              <a:lnSpc>
                <a:spcPct val="90000"/>
              </a:lnSpc>
              <a:spcBef>
                <a:spcPts val="1000"/>
              </a:spcBef>
              <a:spcAft>
                <a:spcPts val="0"/>
              </a:spcAft>
              <a:buClr>
                <a:srgbClr val="000000"/>
              </a:buClr>
              <a:buSzPts val="2000"/>
              <a:buFont typeface="Arial"/>
              <a:buAutoNum type="arabicPeriod"/>
            </a:pPr>
            <a:r>
              <a:rPr lang="en-US" sz="2000" dirty="0">
                <a:solidFill>
                  <a:srgbClr val="000000"/>
                </a:solidFill>
                <a:latin typeface="Arial" panose="020B0604020202020204" pitchFamily="34" charset="0"/>
                <a:cs typeface="Arial" panose="020B0604020202020204" pitchFamily="34" charset="0"/>
              </a:rPr>
              <a:t>Fears about the ability of Malawi’s currently constrained revenue generation capacity to sustainably raise the required funds to support predictable direct funding to facilities.</a:t>
            </a:r>
            <a:endParaRPr sz="2000" b="0" i="0" u="none" strike="noStrike"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0"/>
        <p:cNvGrpSpPr/>
        <p:nvPr/>
      </p:nvGrpSpPr>
      <p:grpSpPr>
        <a:xfrm>
          <a:off x="0" y="0"/>
          <a:ext cx="0" cy="0"/>
          <a:chOff x="0" y="0"/>
          <a:chExt cx="0" cy="0"/>
        </a:xfrm>
      </p:grpSpPr>
      <p:sp>
        <p:nvSpPr>
          <p:cNvPr id="471" name="Google Shape;471;p28"/>
          <p:cNvSpPr txBox="1">
            <a:spLocks noGrp="1"/>
          </p:cNvSpPr>
          <p:nvPr>
            <p:ph type="ctrTitle"/>
          </p:nvPr>
        </p:nvSpPr>
        <p:spPr>
          <a:xfrm>
            <a:off x="650012" y="179875"/>
            <a:ext cx="10615800" cy="10726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E1BC69"/>
              </a:buClr>
              <a:buSzPts val="4000"/>
              <a:buFont typeface="Arial"/>
              <a:buNone/>
            </a:pPr>
            <a:r>
              <a:rPr lang="en-US" sz="4000" b="1" dirty="0">
                <a:solidFill>
                  <a:schemeClr val="accent2"/>
                </a:solidFill>
                <a:latin typeface="Arial" panose="020B0604020202020204" pitchFamily="34" charset="0"/>
                <a:cs typeface="Arial" panose="020B0604020202020204" pitchFamily="34" charset="0"/>
              </a:rPr>
              <a:t>Leveraging on ongoing PFM work and sector platforms</a:t>
            </a:r>
            <a:endParaRPr dirty="0">
              <a:solidFill>
                <a:schemeClr val="accent2"/>
              </a:solidFill>
              <a:latin typeface="Arial" panose="020B0604020202020204" pitchFamily="34" charset="0"/>
              <a:cs typeface="Arial" panose="020B0604020202020204" pitchFamily="34" charset="0"/>
            </a:endParaRPr>
          </a:p>
        </p:txBody>
      </p:sp>
      <p:grpSp>
        <p:nvGrpSpPr>
          <p:cNvPr id="472" name="Google Shape;472;p28"/>
          <p:cNvGrpSpPr/>
          <p:nvPr/>
        </p:nvGrpSpPr>
        <p:grpSpPr>
          <a:xfrm>
            <a:off x="378895" y="1192256"/>
            <a:ext cx="11235501" cy="5485869"/>
            <a:chOff x="350765" y="0"/>
            <a:chExt cx="10193328" cy="5191200"/>
          </a:xfrm>
        </p:grpSpPr>
        <p:sp>
          <p:nvSpPr>
            <p:cNvPr id="473" name="Google Shape;473;p28"/>
            <p:cNvSpPr/>
            <p:nvPr/>
          </p:nvSpPr>
          <p:spPr>
            <a:xfrm>
              <a:off x="801748" y="0"/>
              <a:ext cx="9086400" cy="5191200"/>
            </a:xfrm>
            <a:prstGeom prst="rightArrow">
              <a:avLst>
                <a:gd name="adj1" fmla="val 50000"/>
                <a:gd name="adj2" fmla="val 50000"/>
              </a:avLst>
            </a:pr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350765" y="1557337"/>
              <a:ext cx="9988500" cy="20766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txBox="1"/>
            <p:nvPr/>
          </p:nvSpPr>
          <p:spPr>
            <a:xfrm>
              <a:off x="452130" y="1444065"/>
              <a:ext cx="10091963" cy="3255237"/>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lt1"/>
                </a:buClr>
                <a:buSzPts val="2400"/>
                <a:buFont typeface="Arial"/>
                <a:buNone/>
              </a:pPr>
              <a:endParaRPr lang="en-US" sz="2000" b="1" i="0" u="none" strike="noStrike" cap="none" dirty="0">
                <a:solidFill>
                  <a:schemeClr val="lt1"/>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1" i="0" u="none" strike="noStrike" cap="none" dirty="0">
                  <a:solidFill>
                    <a:schemeClr val="lt1"/>
                  </a:solidFill>
                  <a:latin typeface="Arial"/>
                  <a:ea typeface="Arial"/>
                  <a:cs typeface="Arial"/>
                  <a:sym typeface="Arial"/>
                </a:rPr>
                <a:t>Overall, there is strong willingness both from the center and the local level to explore the direct facility funding initiative, leveraging on ongoing work and technical platforms. </a:t>
              </a:r>
              <a:r>
                <a:rPr lang="en-US" sz="2000" b="0" i="0" u="none" strike="noStrike" cap="none" dirty="0">
                  <a:solidFill>
                    <a:schemeClr val="lt1"/>
                  </a:solidFill>
                  <a:latin typeface="Arial"/>
                  <a:ea typeface="Arial"/>
                  <a:cs typeface="Arial"/>
                  <a:sym typeface="Arial"/>
                </a:rPr>
                <a:t>For example:</a:t>
              </a:r>
              <a:endParaRPr sz="2000" dirty="0"/>
            </a:p>
            <a:p>
              <a:pPr marL="171450" marR="0" lvl="1" indent="-171450" algn="l" rtl="0">
                <a:lnSpc>
                  <a:spcPct val="90000"/>
                </a:lnSpc>
                <a:spcBef>
                  <a:spcPts val="840"/>
                </a:spcBef>
                <a:spcAft>
                  <a:spcPts val="0"/>
                </a:spcAft>
                <a:buClr>
                  <a:schemeClr val="lt1"/>
                </a:buClr>
                <a:buSzPts val="1900"/>
                <a:buFont typeface="Arial"/>
                <a:buChar char="•"/>
              </a:pPr>
              <a:r>
                <a:rPr lang="en-US" b="0" i="0" u="none" strike="noStrike" cap="none" dirty="0">
                  <a:solidFill>
                    <a:schemeClr val="lt1"/>
                  </a:solidFill>
                  <a:sym typeface="Arial"/>
                </a:rPr>
                <a:t>Availability of a Task Force on Direct Facility Funding</a:t>
              </a:r>
            </a:p>
            <a:p>
              <a:pPr marL="171450" marR="0" lvl="1" indent="-171450" algn="l" rtl="0">
                <a:lnSpc>
                  <a:spcPct val="90000"/>
                </a:lnSpc>
                <a:spcBef>
                  <a:spcPts val="840"/>
                </a:spcBef>
                <a:spcAft>
                  <a:spcPts val="0"/>
                </a:spcAft>
                <a:buClr>
                  <a:schemeClr val="lt1"/>
                </a:buClr>
                <a:buSzPts val="1900"/>
                <a:buFont typeface="Arial"/>
                <a:buChar char="•"/>
              </a:pPr>
              <a:r>
                <a:rPr lang="en-US" dirty="0">
                  <a:solidFill>
                    <a:schemeClr val="lt1"/>
                  </a:solidFill>
                </a:rPr>
                <a:t>Study tour by Task force members to Tanzania On DFF</a:t>
              </a:r>
              <a:endParaRPr dirty="0">
                <a:solidFill>
                  <a:schemeClr val="lt1"/>
                </a:solidFill>
              </a:endParaRPr>
            </a:p>
            <a:p>
              <a:pPr marL="171450" marR="0" lvl="1" indent="-171450" algn="l" rtl="0">
                <a:lnSpc>
                  <a:spcPct val="90000"/>
                </a:lnSpc>
                <a:spcBef>
                  <a:spcPts val="285"/>
                </a:spcBef>
                <a:spcAft>
                  <a:spcPts val="0"/>
                </a:spcAft>
                <a:buClr>
                  <a:schemeClr val="lt1"/>
                </a:buClr>
                <a:buSzPts val="1900"/>
                <a:buFont typeface="Arial"/>
                <a:buChar char="•"/>
              </a:pPr>
              <a:r>
                <a:rPr lang="en-US" b="0" i="0" u="none" strike="noStrike" cap="none" dirty="0">
                  <a:solidFill>
                    <a:schemeClr val="lt1"/>
                  </a:solidFill>
                  <a:sym typeface="Arial"/>
                </a:rPr>
                <a:t>Ongoing DFF pilot in one Local Council, Rumphi </a:t>
              </a:r>
            </a:p>
            <a:p>
              <a:pPr marL="171450" lvl="1" indent="-171450">
                <a:lnSpc>
                  <a:spcPct val="90000"/>
                </a:lnSpc>
                <a:spcBef>
                  <a:spcPts val="285"/>
                </a:spcBef>
                <a:buClr>
                  <a:schemeClr val="lt1"/>
                </a:buClr>
                <a:buSzPts val="1900"/>
                <a:buFont typeface="Arial"/>
                <a:buChar char="•"/>
              </a:pPr>
              <a:r>
                <a:rPr lang="en-US" dirty="0">
                  <a:solidFill>
                    <a:schemeClr val="lt1"/>
                  </a:solidFill>
                </a:rPr>
                <a:t>CABRI member (from MoH) Chairing the DFF Task force </a:t>
              </a:r>
            </a:p>
            <a:p>
              <a:pPr marL="171450" marR="0" lvl="1" indent="-171450" algn="l" rtl="0">
                <a:lnSpc>
                  <a:spcPct val="90000"/>
                </a:lnSpc>
                <a:spcBef>
                  <a:spcPts val="285"/>
                </a:spcBef>
                <a:spcAft>
                  <a:spcPts val="0"/>
                </a:spcAft>
                <a:buClr>
                  <a:schemeClr val="lt1"/>
                </a:buClr>
                <a:buSzPts val="1900"/>
                <a:buFont typeface="Arial"/>
                <a:buChar char="•"/>
              </a:pPr>
              <a:endParaRPr lang="en-US" b="0" i="0" u="none" strike="noStrike" cap="none" dirty="0">
                <a:solidFill>
                  <a:schemeClr val="lt1"/>
                </a:solidFil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E74F0-7B2F-49DF-8F82-9E29813DA26C}"/>
              </a:ext>
            </a:extLst>
          </p:cNvPr>
          <p:cNvSpPr>
            <a:spLocks noGrp="1"/>
          </p:cNvSpPr>
          <p:nvPr>
            <p:ph type="title"/>
          </p:nvPr>
        </p:nvSpPr>
        <p:spPr>
          <a:xfrm>
            <a:off x="636123" y="385333"/>
            <a:ext cx="11170246" cy="629957"/>
          </a:xfrm>
        </p:spPr>
        <p:txBody>
          <a:bodyPr>
            <a:normAutofit fontScale="90000"/>
          </a:bodyPr>
          <a:lstStyle/>
          <a:p>
            <a:r>
              <a:rPr lang="en-US" sz="3200" b="1" dirty="0">
                <a:solidFill>
                  <a:schemeClr val="accent2"/>
                </a:solidFill>
                <a:latin typeface="Arial" panose="020B0604020202020204" pitchFamily="34" charset="0"/>
                <a:cs typeface="Arial" panose="020B0604020202020204" pitchFamily="34" charset="0"/>
              </a:rPr>
              <a:t>Key lessons learnt for the implementation of DHFF in Tanzania</a:t>
            </a:r>
          </a:p>
        </p:txBody>
      </p:sp>
      <p:sp>
        <p:nvSpPr>
          <p:cNvPr id="3" name="Text Placeholder 2">
            <a:extLst>
              <a:ext uri="{FF2B5EF4-FFF2-40B4-BE49-F238E27FC236}">
                <a16:creationId xmlns:a16="http://schemas.microsoft.com/office/drawing/2014/main" id="{64FE802B-DF5A-4577-BA1E-ADF9AF5BB824}"/>
              </a:ext>
            </a:extLst>
          </p:cNvPr>
          <p:cNvSpPr>
            <a:spLocks noGrp="1"/>
          </p:cNvSpPr>
          <p:nvPr>
            <p:ph idx="1"/>
          </p:nvPr>
        </p:nvSpPr>
        <p:spPr>
          <a:xfrm>
            <a:off x="782628" y="1539106"/>
            <a:ext cx="10740832" cy="4063488"/>
          </a:xfrm>
        </p:spPr>
        <p:txBody>
          <a:bodyPr>
            <a:normAutofit/>
          </a:bodyPr>
          <a:lstStyle/>
          <a:p>
            <a:pPr marL="628650" indent="-514350">
              <a:buFont typeface="+mj-lt"/>
              <a:buAutoNum type="arabicPeriod"/>
            </a:pPr>
            <a:r>
              <a:rPr lang="en-US" sz="2000" dirty="0">
                <a:latin typeface="Arial" panose="020B0604020202020204" pitchFamily="34" charset="0"/>
                <a:cs typeface="Arial" panose="020B0604020202020204" pitchFamily="34" charset="0"/>
              </a:rPr>
              <a:t>Health facility autonomy brings efficiency; create space where health facilities can perform independently </a:t>
            </a:r>
          </a:p>
          <a:p>
            <a:pPr marL="628650" indent="-514350">
              <a:buFont typeface="+mj-lt"/>
              <a:buAutoNum type="arabicPeriod"/>
            </a:pPr>
            <a:r>
              <a:rPr lang="en-US" sz="2000" dirty="0">
                <a:latin typeface="Arial" panose="020B0604020202020204" pitchFamily="34" charset="0"/>
                <a:cs typeface="Arial" panose="020B0604020202020204" pitchFamily="34" charset="0"/>
              </a:rPr>
              <a:t>Availability of enablers e.g. standard operating procedures and guidelines (cost sharing, digitization etc.) brings consistency, predictability and order in management of DHFF</a:t>
            </a:r>
          </a:p>
          <a:p>
            <a:pPr marL="628650" indent="-514350">
              <a:buFont typeface="+mj-lt"/>
              <a:buAutoNum type="arabicPeriod"/>
            </a:pPr>
            <a:r>
              <a:rPr lang="en-US" sz="2000" dirty="0">
                <a:latin typeface="Arial" panose="020B0604020202020204" pitchFamily="34" charset="0"/>
                <a:cs typeface="Arial" panose="020B0604020202020204" pitchFamily="34" charset="0"/>
              </a:rPr>
              <a:t>Digitalization is key and avoids inefficiency in the system all levels </a:t>
            </a:r>
          </a:p>
          <a:p>
            <a:pPr marL="628650" indent="-514350">
              <a:buFont typeface="+mj-lt"/>
              <a:buAutoNum type="arabicPeriod"/>
            </a:pPr>
            <a:r>
              <a:rPr lang="en-US" sz="2000" dirty="0">
                <a:latin typeface="Arial" panose="020B0604020202020204" pitchFamily="34" charset="0"/>
                <a:cs typeface="Arial" panose="020B0604020202020204" pitchFamily="34" charset="0"/>
              </a:rPr>
              <a:t>Better Planning and community involvement  in the process yields better results</a:t>
            </a:r>
          </a:p>
          <a:p>
            <a:pPr marL="628650" indent="-514350">
              <a:buFont typeface="+mj-lt"/>
              <a:buAutoNum type="arabicPeriod"/>
            </a:pPr>
            <a:r>
              <a:rPr lang="en-US" sz="2000" dirty="0">
                <a:latin typeface="Arial" panose="020B0604020202020204" pitchFamily="34" charset="0"/>
                <a:cs typeface="Arial" panose="020B0604020202020204" pitchFamily="34" charset="0"/>
              </a:rPr>
              <a:t>DFF Implementation is a process that gets refined along the way; learn in course of implementation. </a:t>
            </a:r>
          </a:p>
          <a:p>
            <a:pPr marL="628650" indent="-514350">
              <a:buFont typeface="+mj-lt"/>
              <a:buAutoNum type="arabicPeriod"/>
            </a:pPr>
            <a:r>
              <a:rPr lang="en-US" sz="2000" dirty="0">
                <a:latin typeface="Arial" panose="020B0604020202020204" pitchFamily="34" charset="0"/>
                <a:cs typeface="Arial" panose="020B0604020202020204" pitchFamily="34" charset="0"/>
              </a:rPr>
              <a:t>Community empowerment across the Public Finance management cycle is key in enhancing transparency and accountability.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7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D99B-50E2-44A1-8A10-A7BBF745EE6E}"/>
              </a:ext>
            </a:extLst>
          </p:cNvPr>
          <p:cNvSpPr>
            <a:spLocks noGrp="1"/>
          </p:cNvSpPr>
          <p:nvPr>
            <p:ph type="title"/>
          </p:nvPr>
        </p:nvSpPr>
        <p:spPr>
          <a:xfrm>
            <a:off x="728664" y="136526"/>
            <a:ext cx="10981718" cy="857388"/>
          </a:xfrm>
        </p:spPr>
        <p:txBody>
          <a:bodyPr>
            <a:noAutofit/>
          </a:bodyPr>
          <a:lstStyle/>
          <a:p>
            <a:r>
              <a:rPr lang="en-US" sz="2400" dirty="0">
                <a:solidFill>
                  <a:srgbClr val="FF9933"/>
                </a:solidFill>
              </a:rPr>
              <a:t>Experience from the implementation of Primary School Improvement Grant (PSIG) in improving autonomy and budget implementation</a:t>
            </a:r>
          </a:p>
        </p:txBody>
      </p:sp>
      <p:sp>
        <p:nvSpPr>
          <p:cNvPr id="3" name="Content Placeholder 2">
            <a:extLst>
              <a:ext uri="{FF2B5EF4-FFF2-40B4-BE49-F238E27FC236}">
                <a16:creationId xmlns:a16="http://schemas.microsoft.com/office/drawing/2014/main" id="{21F346A9-7A2B-43F0-B3D1-75F26E5B5024}"/>
              </a:ext>
            </a:extLst>
          </p:cNvPr>
          <p:cNvSpPr>
            <a:spLocks noGrp="1"/>
          </p:cNvSpPr>
          <p:nvPr>
            <p:ph idx="1"/>
          </p:nvPr>
        </p:nvSpPr>
        <p:spPr>
          <a:xfrm>
            <a:off x="504825" y="1217751"/>
            <a:ext cx="10910888" cy="5468799"/>
          </a:xfrm>
        </p:spPr>
        <p:txBody>
          <a:bodyPr>
            <a:noAutofit/>
          </a:bodyPr>
          <a:lstStyle/>
          <a:p>
            <a:pPr algn="just"/>
            <a:r>
              <a:rPr lang="en-US" sz="2000" dirty="0"/>
              <a:t>In Malawi, public schools (primary) access funds through the Local Councils, with each school having its own bank account;</a:t>
            </a:r>
          </a:p>
          <a:p>
            <a:pPr algn="just"/>
            <a:r>
              <a:rPr lang="en-US" sz="2000" dirty="0"/>
              <a:t>Once funding is made at Council level, resources are remitted to the schools’ bank accounts based on cashflow provided;</a:t>
            </a:r>
          </a:p>
          <a:p>
            <a:pPr algn="just"/>
            <a:r>
              <a:rPr lang="en-US" sz="2000" dirty="0"/>
              <a:t>Once schools have received the funds, they start spending in line with what is in their school improvement plan (SIP);</a:t>
            </a:r>
          </a:p>
          <a:p>
            <a:pPr algn="just"/>
            <a:r>
              <a:rPr lang="en-US" sz="2000" dirty="0"/>
              <a:t>One of the school officials is assigned to manage the school funds with guidance from the Head Teacher (HT) and school management committee (SMC);</a:t>
            </a:r>
          </a:p>
          <a:p>
            <a:pPr algn="just"/>
            <a:r>
              <a:rPr lang="en-US" sz="2000" dirty="0"/>
              <a:t>The schools work hand in hand with oversight bodies such as the SMCs for transparency and accountability purposes;</a:t>
            </a:r>
          </a:p>
          <a:p>
            <a:pPr algn="just"/>
            <a:r>
              <a:rPr lang="en-US" sz="2000" dirty="0"/>
              <a:t>Schools can not spend without the consent of the SMCs;</a:t>
            </a:r>
          </a:p>
          <a:p>
            <a:pPr algn="just"/>
            <a:r>
              <a:rPr lang="en-US" sz="2000" dirty="0"/>
              <a:t>To ensure that the schools are implementing what is stipulated in the SIP, requests for payments are submitted to the District Education Office for approval. Similarly, the DE office conduct regular monitoring visits to schools.</a:t>
            </a:r>
          </a:p>
          <a:p>
            <a:pPr algn="just"/>
            <a:r>
              <a:rPr lang="en-US" sz="2000" dirty="0"/>
              <a:t>This approach has improved autonomy and ensured consistent execution of allocated budgets in the education sector</a:t>
            </a:r>
          </a:p>
          <a:p>
            <a:pPr algn="just"/>
            <a:endParaRPr lang="en-US" sz="2000" dirty="0"/>
          </a:p>
        </p:txBody>
      </p:sp>
    </p:spTree>
    <p:extLst>
      <p:ext uri="{BB962C8B-B14F-4D97-AF65-F5344CB8AC3E}">
        <p14:creationId xmlns:p14="http://schemas.microsoft.com/office/powerpoint/2010/main" val="3315881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2886</Words>
  <Application>Microsoft Office PowerPoint</Application>
  <PresentationFormat>Widescreen</PresentationFormat>
  <Paragraphs>272</Paragraphs>
  <Slides>21</Slides>
  <Notes>16</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Calibri Light</vt:lpstr>
      <vt:lpstr>Noto Sans Symbols</vt:lpstr>
      <vt:lpstr>Trebuchet MS</vt:lpstr>
      <vt:lpstr>Facet</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Leveraging on ongoing PFM work and sector platforms</vt:lpstr>
      <vt:lpstr>Key lessons learnt for the implementation of DHFF in Tanzania</vt:lpstr>
      <vt:lpstr>Experience from the implementation of Primary School Improvement Grant (PSIG) in improving autonomy and budget implementation</vt:lpstr>
      <vt:lpstr>Lessons from the Education Sector</vt:lpstr>
      <vt:lpstr>For the Health Sector: direct health facility financing (DHFF) is one of the “game-changer” reforms of the Health Sector Strategic Plan III and the National Health Financing Strategy</vt:lpstr>
      <vt:lpstr>Aims of DFF in the  HSSP III &amp; HFS</vt:lpstr>
      <vt:lpstr> General pre-requisites for DFF implementation  </vt:lpstr>
      <vt:lpstr>PowerPoint Presentation</vt:lpstr>
      <vt:lpstr>PowerPoint Presentation</vt:lpstr>
      <vt:lpstr>PowerPoint Presentation</vt:lpstr>
      <vt:lpstr>PowerPoint Presentation</vt:lpstr>
      <vt:lpstr>PowerPoint Presentation</vt:lpstr>
      <vt:lpstr>Conclusions and recommendations </vt:lpstr>
      <vt:lpstr>PowerPoint Presentation</vt:lpstr>
      <vt:lpstr>Progress since the Framing Workshop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X1 Carbon</dc:creator>
  <cp:lastModifiedBy>Tapiwa Kelvin Mutambirwa</cp:lastModifiedBy>
  <cp:revision>13</cp:revision>
  <dcterms:modified xsi:type="dcterms:W3CDTF">2023-11-02T10:10:10Z</dcterms:modified>
</cp:coreProperties>
</file>